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</p:sldMasterIdLst>
  <p:sldIdLst>
    <p:sldId id="310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</p:sldIdLst>
  <p:sldSz cx="7772400" cy="10693400"/>
  <p:notesSz cx="7772400" cy="10693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206" y="122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22818" y="0"/>
            <a:ext cx="1949582" cy="106934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72640" y="5584331"/>
            <a:ext cx="3368040" cy="3326836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072640" y="2257495"/>
            <a:ext cx="3368040" cy="3326836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045540" y="10020114"/>
            <a:ext cx="2396489" cy="198024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5452730" y="9980507"/>
            <a:ext cx="388620" cy="237631"/>
          </a:xfrm>
        </p:spPr>
        <p:txBody>
          <a:bodyPr/>
          <a:lstStyle>
            <a:lvl1pPr algn="r">
              <a:defRPr/>
            </a:lvl1pPr>
          </a:lstStyle>
          <a:p>
            <a:pPr marL="12700">
              <a:lnSpc>
                <a:spcPts val="1410"/>
              </a:lnSpc>
            </a:pPr>
            <a:r>
              <a:rPr lang="en-GB" smtClean="0"/>
              <a:t>- </a:t>
            </a:r>
            <a:fld id="{81D60167-4931-47E6-BA6A-407CBD079E47}" type="slidenum">
              <a:rPr lang="en-GB" smtClean="0"/>
              <a:t>‹#›</a:t>
            </a:fld>
            <a:r>
              <a:rPr lang="en-GB" spc="-40" smtClean="0"/>
              <a:t> </a:t>
            </a:r>
            <a:r>
              <a:rPr lang="en-GB" smtClean="0"/>
              <a:t>-</a:t>
            </a:r>
            <a:endParaRPr lang="en-GB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044190" y="9817483"/>
            <a:ext cx="2397839" cy="237631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12700">
              <a:lnSpc>
                <a:spcPts val="1410"/>
              </a:lnSpc>
            </a:pPr>
            <a:r>
              <a:rPr lang="en-GB" smtClean="0"/>
              <a:t>- </a:t>
            </a:r>
            <a:fld id="{81D60167-4931-47E6-BA6A-407CBD079E47}" type="slidenum">
              <a:rPr lang="en-GB" smtClean="0"/>
              <a:t>‹#›</a:t>
            </a:fld>
            <a:r>
              <a:rPr lang="en-GB" spc="-40" smtClean="0"/>
              <a:t> </a:t>
            </a:r>
            <a:r>
              <a:rPr lang="en-GB" smtClean="0"/>
              <a:t>-</a:t>
            </a:r>
            <a:endParaRPr lang="en-GB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428232"/>
            <a:ext cx="1748790" cy="912404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428232"/>
            <a:ext cx="5116830" cy="912404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12700">
              <a:lnSpc>
                <a:spcPts val="1410"/>
              </a:lnSpc>
            </a:pPr>
            <a:r>
              <a:rPr lang="en-GB" smtClean="0"/>
              <a:t>- </a:t>
            </a:r>
            <a:fld id="{81D60167-4931-47E6-BA6A-407CBD079E47}" type="slidenum">
              <a:rPr lang="en-GB" smtClean="0"/>
              <a:t>‹#›</a:t>
            </a:fld>
            <a:r>
              <a:rPr lang="en-GB" spc="-40" smtClean="0"/>
              <a:t> </a:t>
            </a:r>
            <a:r>
              <a:rPr lang="en-GB" smtClean="0"/>
              <a:t>-</a:t>
            </a:r>
            <a:endParaRPr lang="en-GB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" y="712894"/>
            <a:ext cx="3108960" cy="8911165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12700">
              <a:lnSpc>
                <a:spcPts val="1410"/>
              </a:lnSpc>
            </a:pPr>
            <a:r>
              <a:rPr lang="en-GB" smtClean="0"/>
              <a:t>- </a:t>
            </a:r>
            <a:fld id="{81D60167-4931-47E6-BA6A-407CBD079E47}" type="slidenum">
              <a:rPr lang="en-GB" smtClean="0"/>
              <a:t>‹#›</a:t>
            </a:fld>
            <a:r>
              <a:rPr lang="en-GB" spc="-40" smtClean="0"/>
              <a:t> </a:t>
            </a:r>
            <a:r>
              <a:rPr lang="en-GB" smtClean="0"/>
              <a:t>-</a:t>
            </a:r>
            <a:endParaRPr lang="en-GB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29300" y="0"/>
            <a:ext cx="1949582" cy="106934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713820" y="10020114"/>
            <a:ext cx="2396489" cy="198024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3498930" y="9980507"/>
            <a:ext cx="453390" cy="237631"/>
          </a:xfrm>
        </p:spPr>
        <p:txBody>
          <a:bodyPr/>
          <a:lstStyle/>
          <a:p>
            <a:pPr marL="12700">
              <a:lnSpc>
                <a:spcPts val="1410"/>
              </a:lnSpc>
            </a:pPr>
            <a:r>
              <a:rPr lang="en-GB" smtClean="0"/>
              <a:t>- </a:t>
            </a:r>
            <a:fld id="{81D60167-4931-47E6-BA6A-407CBD079E47}" type="slidenum">
              <a:rPr lang="en-GB" smtClean="0"/>
              <a:t>‹#›</a:t>
            </a:fld>
            <a:r>
              <a:rPr lang="en-GB" spc="-40" smtClean="0"/>
              <a:t> </a:t>
            </a:r>
            <a:r>
              <a:rPr lang="en-GB" smtClean="0"/>
              <a:t>-</a:t>
            </a:r>
            <a:endParaRPr lang="en-GB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712470" y="9817483"/>
            <a:ext cx="2397839" cy="237631"/>
          </a:xfrm>
        </p:spPr>
        <p:txBody>
          <a:bodyPr/>
          <a:lstStyle/>
          <a:p>
            <a:endParaRPr lang="en-GB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388620" y="2851573"/>
            <a:ext cx="2720340" cy="2732758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88621" y="5579380"/>
            <a:ext cx="2720548" cy="2276155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" y="5346700"/>
            <a:ext cx="2655570" cy="4158544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712894"/>
            <a:ext cx="2655570" cy="4158544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145280" y="712894"/>
            <a:ext cx="2396490" cy="891116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12700">
              <a:lnSpc>
                <a:spcPts val="1410"/>
              </a:lnSpc>
            </a:pPr>
            <a:r>
              <a:rPr lang="en-GB" smtClean="0"/>
              <a:t>- </a:t>
            </a:r>
            <a:fld id="{81D60167-4931-47E6-BA6A-407CBD079E47}" type="slidenum">
              <a:rPr lang="en-GB" smtClean="0"/>
              <a:t>‹#›</a:t>
            </a:fld>
            <a:r>
              <a:rPr lang="en-GB" spc="-40" smtClean="0"/>
              <a:t> </a:t>
            </a:r>
            <a:r>
              <a:rPr lang="en-GB" smtClean="0"/>
              <a:t>-</a:t>
            </a:r>
            <a:endParaRPr lang="en-GB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429167"/>
            <a:ext cx="3044190" cy="641108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1052949"/>
            <a:ext cx="3044190" cy="3937304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619" y="5346700"/>
            <a:ext cx="3044190" cy="641108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619" y="5987808"/>
            <a:ext cx="3044190" cy="3921846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145280" y="712894"/>
            <a:ext cx="2396490" cy="891116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12700">
              <a:lnSpc>
                <a:spcPts val="1410"/>
              </a:lnSpc>
            </a:pPr>
            <a:r>
              <a:rPr lang="en-GB" smtClean="0"/>
              <a:t>- </a:t>
            </a:r>
            <a:fld id="{81D60167-4931-47E6-BA6A-407CBD079E47}" type="slidenum">
              <a:rPr lang="en-GB" smtClean="0"/>
              <a:t>‹#›</a:t>
            </a:fld>
            <a:r>
              <a:rPr lang="en-GB" spc="-40" smtClean="0"/>
              <a:t> </a:t>
            </a:r>
            <a:r>
              <a:rPr lang="en-GB" smtClean="0"/>
              <a:t>-</a:t>
            </a:r>
            <a:endParaRPr lang="en-GB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3730" y="712893"/>
            <a:ext cx="3368040" cy="89111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12700">
              <a:lnSpc>
                <a:spcPts val="1410"/>
              </a:lnSpc>
            </a:pPr>
            <a:r>
              <a:rPr lang="en-GB" smtClean="0"/>
              <a:t>- </a:t>
            </a:r>
            <a:fld id="{81D60167-4931-47E6-BA6A-407CBD079E47}" type="slidenum">
              <a:rPr lang="en-GB" smtClean="0"/>
              <a:t>‹#›</a:t>
            </a:fld>
            <a:r>
              <a:rPr lang="en-GB" spc="-40" smtClean="0"/>
              <a:t> </a:t>
            </a:r>
            <a:r>
              <a:rPr lang="en-GB" smtClean="0"/>
              <a:t>-</a:t>
            </a:r>
            <a:endParaRPr lang="en-GB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12700">
              <a:lnSpc>
                <a:spcPts val="1410"/>
              </a:lnSpc>
            </a:pPr>
            <a:r>
              <a:rPr lang="en-GB" smtClean="0"/>
              <a:t>- </a:t>
            </a:r>
            <a:fld id="{81D60167-4931-47E6-BA6A-407CBD079E47}" type="slidenum">
              <a:rPr lang="en-GB" smtClean="0"/>
              <a:t>‹#›</a:t>
            </a:fld>
            <a:r>
              <a:rPr lang="en-GB" spc="-40" smtClean="0"/>
              <a:t> </a:t>
            </a:r>
            <a:r>
              <a:rPr lang="en-GB" smtClean="0"/>
              <a:t>-</a:t>
            </a:r>
            <a:endParaRPr lang="en-GB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4360" y="2613943"/>
            <a:ext cx="2137410" cy="292335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" y="2613942"/>
            <a:ext cx="3995014" cy="5465516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63440" y="5539069"/>
            <a:ext cx="1878330" cy="2540389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12700">
              <a:lnSpc>
                <a:spcPts val="1410"/>
              </a:lnSpc>
            </a:pPr>
            <a:r>
              <a:rPr lang="en-GB" smtClean="0"/>
              <a:t>- </a:t>
            </a:r>
            <a:fld id="{81D60167-4931-47E6-BA6A-407CBD079E47}" type="slidenum">
              <a:rPr lang="en-GB" smtClean="0"/>
              <a:t>‹#›</a:t>
            </a:fld>
            <a:r>
              <a:rPr lang="en-GB" spc="-40" smtClean="0"/>
              <a:t> </a:t>
            </a:r>
            <a:r>
              <a:rPr lang="en-GB" smtClean="0"/>
              <a:t>-</a:t>
            </a:r>
            <a:endParaRPr lang="en-GB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9080" y="2613942"/>
            <a:ext cx="3992422" cy="546551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404360" y="2613942"/>
            <a:ext cx="2137410" cy="292512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4663440" y="5539069"/>
            <a:ext cx="1878330" cy="2540389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12700">
              <a:lnSpc>
                <a:spcPts val="1410"/>
              </a:lnSpc>
            </a:pPr>
            <a:r>
              <a:rPr lang="en-GB" smtClean="0"/>
              <a:t>- </a:t>
            </a:r>
            <a:fld id="{81D60167-4931-47E6-BA6A-407CBD079E47}" type="slidenum">
              <a:rPr lang="en-GB" smtClean="0"/>
              <a:t>‹#›</a:t>
            </a:fld>
            <a:r>
              <a:rPr lang="en-GB" spc="-40" smtClean="0"/>
              <a:t> </a:t>
            </a:r>
            <a:r>
              <a:rPr lang="en-GB" smtClean="0"/>
              <a:t>-</a:t>
            </a:r>
            <a:endParaRPr lang="en-GB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500139" y="0"/>
            <a:ext cx="272261" cy="106934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45280" y="712893"/>
            <a:ext cx="2396490" cy="89111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712894"/>
            <a:ext cx="3108960" cy="89111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6606540" y="9980507"/>
            <a:ext cx="453390" cy="237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12700">
              <a:lnSpc>
                <a:spcPts val="1410"/>
              </a:lnSpc>
            </a:pPr>
            <a:r>
              <a:rPr lang="en-GB" smtClean="0"/>
              <a:t>- </a:t>
            </a:r>
            <a:fld id="{81D60167-4931-47E6-BA6A-407CBD079E47}" type="slidenum">
              <a:rPr lang="en-GB" smtClean="0"/>
              <a:t>‹#›</a:t>
            </a:fld>
            <a:r>
              <a:rPr lang="en-GB" spc="-40" smtClean="0"/>
              <a:t> </a:t>
            </a:r>
            <a:r>
              <a:rPr lang="en-GB" smtClean="0"/>
              <a:t>-</a:t>
            </a:r>
            <a:endParaRPr lang="en-GB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145281" y="10020114"/>
            <a:ext cx="2396489" cy="198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143931" y="9817483"/>
            <a:ext cx="2397839" cy="2376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g"/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g"/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441700"/>
            <a:ext cx="77724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Eshan</a:t>
            </a:r>
            <a:r>
              <a:rPr lang="en-US" sz="3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College of Engineering</a:t>
            </a:r>
            <a:endParaRPr lang="en-US" sz="3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6400" y="2320615"/>
            <a:ext cx="1228725" cy="112108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74322" y="4279900"/>
            <a:ext cx="602376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Department of Mechanical Engineering</a:t>
            </a:r>
            <a:endParaRPr lang="en-US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29000" y="6108700"/>
            <a:ext cx="382656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en-US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Presented by</a:t>
            </a:r>
          </a:p>
          <a:p>
            <a:pPr algn="r"/>
            <a:r>
              <a:rPr lang="en-US" sz="3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Mr. </a:t>
            </a:r>
            <a:r>
              <a:rPr lang="en-US" sz="36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Rajan</a:t>
            </a:r>
            <a:r>
              <a:rPr lang="en-US" sz="3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36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Khare</a:t>
            </a:r>
            <a:endParaRPr lang="en-US" sz="3600" b="1" cap="none" spc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r"/>
            <a:r>
              <a:rPr lang="en-US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Assistant Professor</a:t>
            </a:r>
            <a:endParaRPr lang="en-US" sz="3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46887" y="4885035"/>
            <a:ext cx="50786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AUTOCAD Basic-I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249917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7053" y="606806"/>
            <a:ext cx="30365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2.1 </a:t>
            </a:r>
            <a:r>
              <a:rPr sz="1800" b="1" dirty="0">
                <a:latin typeface="Arial"/>
                <a:cs typeface="Arial"/>
              </a:rPr>
              <a:t>Open Existing</a:t>
            </a:r>
            <a:r>
              <a:rPr sz="1800" b="1" spc="-9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Drawings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38584" y="1115821"/>
            <a:ext cx="9264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1200" dirty="0">
                <a:latin typeface="Arial"/>
                <a:cs typeface="Arial"/>
              </a:rPr>
              <a:t>1.	</a:t>
            </a:r>
            <a:r>
              <a:rPr sz="1200" b="1" spc="-5" dirty="0">
                <a:latin typeface="Arial"/>
                <a:cs typeface="Arial"/>
              </a:rPr>
              <a:t>Choose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52581" y="1032763"/>
            <a:ext cx="831850" cy="557530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sz="1200" dirty="0">
                <a:latin typeface="Arial"/>
                <a:cs typeface="Arial"/>
              </a:rPr>
              <a:t>File,</a:t>
            </a:r>
            <a:r>
              <a:rPr sz="1200" spc="-7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OPEN.</a:t>
            </a:r>
            <a:endParaRPr sz="12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650"/>
              </a:spcBef>
            </a:pPr>
            <a:r>
              <a:rPr sz="1200" b="1" spc="-5" dirty="0">
                <a:latin typeface="Arial"/>
                <a:cs typeface="Arial"/>
              </a:rPr>
              <a:t>or</a:t>
            </a:r>
            <a:endParaRPr sz="1200">
              <a:latin typeface="Arial"/>
              <a:cs typeface="Arial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619534" y="1672548"/>
          <a:ext cx="4616450" cy="27442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6700"/>
                <a:gridCol w="1254760"/>
                <a:gridCol w="3094990"/>
              </a:tblGrid>
              <a:tr h="218098">
                <a:tc>
                  <a:txBody>
                    <a:bodyPr/>
                    <a:lstStyle/>
                    <a:p>
                      <a:pPr marL="31750">
                        <a:lnSpc>
                          <a:spcPts val="1325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2.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314">
                        <a:lnSpc>
                          <a:spcPts val="1325"/>
                        </a:lnSpc>
                      </a:pPr>
                      <a:r>
                        <a:rPr sz="1200" b="1" spc="-10" dirty="0">
                          <a:latin typeface="Arial"/>
                          <a:cs typeface="Arial"/>
                        </a:rPr>
                        <a:t>Press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4154">
                        <a:lnSpc>
                          <a:spcPts val="1325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CTRL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+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O.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2647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135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or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3020" marB="0"/>
                </a:tc>
              </a:tr>
              <a:tr h="26479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3.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2384" marB="0"/>
                </a:tc>
                <a:tc>
                  <a:txBody>
                    <a:bodyPr/>
                    <a:lstStyle/>
                    <a:p>
                      <a:pPr marL="107314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Click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2384" marB="0"/>
                </a:tc>
                <a:tc>
                  <a:txBody>
                    <a:bodyPr/>
                    <a:lstStyle/>
                    <a:p>
                      <a:pPr marL="224154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the OPEN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icon.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2384" marB="0"/>
                </a:tc>
              </a:tr>
              <a:tr h="2647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135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or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3020" marB="0"/>
                </a:tc>
              </a:tr>
              <a:tr h="264413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4.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2384" marB="0"/>
                </a:tc>
                <a:tc>
                  <a:txBody>
                    <a:bodyPr/>
                    <a:lstStyle/>
                    <a:p>
                      <a:pPr marL="107314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Type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2384" marB="0"/>
                </a:tc>
                <a:tc>
                  <a:txBody>
                    <a:bodyPr/>
                    <a:lstStyle/>
                    <a:p>
                      <a:pPr marL="224154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OPEN at the command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prompt.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2384" marB="0"/>
                </a:tc>
              </a:tr>
              <a:tr h="2647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4154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Command: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OPEN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3020" marB="0"/>
                </a:tc>
              </a:tr>
              <a:tr h="264794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5.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2384" marB="0"/>
                </a:tc>
                <a:tc>
                  <a:txBody>
                    <a:bodyPr/>
                    <a:lstStyle/>
                    <a:p>
                      <a:pPr marL="107314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200" b="1" spc="-10" dirty="0">
                          <a:latin typeface="Arial"/>
                          <a:cs typeface="Arial"/>
                        </a:rPr>
                        <a:t>Press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2384" marB="0"/>
                </a:tc>
                <a:tc>
                  <a:txBody>
                    <a:bodyPr/>
                    <a:lstStyle/>
                    <a:p>
                      <a:pPr marL="224154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ENTER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2384" marB="0"/>
                </a:tc>
              </a:tr>
              <a:tr h="45529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6.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3020" marB="0"/>
                </a:tc>
                <a:tc>
                  <a:txBody>
                    <a:bodyPr/>
                    <a:lstStyle/>
                    <a:p>
                      <a:pPr marL="107314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Double</a:t>
                      </a:r>
                      <a:r>
                        <a:rPr sz="12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Click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3020" marB="0"/>
                </a:tc>
                <a:tc>
                  <a:txBody>
                    <a:bodyPr/>
                    <a:lstStyle/>
                    <a:p>
                      <a:pPr marL="224154" marR="24130" indent="-635">
                        <a:lnSpc>
                          <a:spcPct val="104200"/>
                        </a:lnSpc>
                        <a:spcBef>
                          <a:spcPts val="200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the desired directory to find the drawing to 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open.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5400" marB="0"/>
                </a:tc>
              </a:tr>
              <a:tr h="26479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7.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2384" marB="0"/>
                </a:tc>
                <a:tc>
                  <a:txBody>
                    <a:bodyPr/>
                    <a:lstStyle/>
                    <a:p>
                      <a:pPr marL="107314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Click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2384" marB="0"/>
                </a:tc>
                <a:tc>
                  <a:txBody>
                    <a:bodyPr/>
                    <a:lstStyle/>
                    <a:p>
                      <a:pPr marL="224154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the drawing name to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open.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2384" marB="0"/>
                </a:tc>
              </a:tr>
              <a:tr h="217717">
                <a:tc>
                  <a:txBody>
                    <a:bodyPr/>
                    <a:lstStyle/>
                    <a:p>
                      <a:pPr marL="31750">
                        <a:lnSpc>
                          <a:spcPts val="1355"/>
                        </a:lnSpc>
                        <a:spcBef>
                          <a:spcPts val="260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8.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3020" marB="0"/>
                </a:tc>
                <a:tc>
                  <a:txBody>
                    <a:bodyPr/>
                    <a:lstStyle/>
                    <a:p>
                      <a:pPr marL="107314">
                        <a:lnSpc>
                          <a:spcPts val="1355"/>
                        </a:lnSpc>
                        <a:spcBef>
                          <a:spcPts val="260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Click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3020" marB="0"/>
                </a:tc>
                <a:tc>
                  <a:txBody>
                    <a:bodyPr/>
                    <a:lstStyle/>
                    <a:p>
                      <a:pPr marL="224154">
                        <a:lnSpc>
                          <a:spcPts val="1355"/>
                        </a:lnSpc>
                        <a:spcBef>
                          <a:spcPts val="260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OK button.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3020" marB="0"/>
                </a:tc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1536953" y="7953714"/>
            <a:ext cx="280035" cy="170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25"/>
              </a:lnSpc>
            </a:pPr>
            <a:r>
              <a:rPr sz="1200" dirty="0">
                <a:latin typeface="Arial"/>
                <a:cs typeface="Arial"/>
              </a:rPr>
              <a:t>TIP: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543811" y="4501896"/>
            <a:ext cx="5058918" cy="35981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524253" y="8190992"/>
            <a:ext cx="5022850" cy="590550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 marR="5080">
              <a:lnSpc>
                <a:spcPct val="104400"/>
              </a:lnSpc>
              <a:spcBef>
                <a:spcPts val="35"/>
              </a:spcBef>
            </a:pPr>
            <a:r>
              <a:rPr sz="1200" b="1" spc="-5" dirty="0">
                <a:latin typeface="Arial"/>
                <a:cs typeface="Arial"/>
              </a:rPr>
              <a:t>-</a:t>
            </a:r>
            <a:r>
              <a:rPr sz="1200" spc="-5" dirty="0">
                <a:latin typeface="Arial"/>
                <a:cs typeface="Arial"/>
              </a:rPr>
              <a:t>Preview shows a bitmap image of the drawing selected. This image is the  view that was last saved in the drawing. It will not show a preview </a:t>
            </a:r>
            <a:r>
              <a:rPr sz="1200" dirty="0">
                <a:latin typeface="Arial"/>
                <a:cs typeface="Arial"/>
              </a:rPr>
              <a:t>of  </a:t>
            </a:r>
            <a:r>
              <a:rPr sz="1200" spc="-5" dirty="0">
                <a:latin typeface="Arial"/>
                <a:cs typeface="Arial"/>
              </a:rPr>
              <a:t>drawings saved before R13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AutoCAD.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7053" y="787399"/>
            <a:ext cx="5565140" cy="16821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5" dirty="0">
                <a:latin typeface="Arial"/>
                <a:cs typeface="Arial"/>
              </a:rPr>
              <a:t>Quick Save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6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</a:pPr>
            <a:r>
              <a:rPr sz="1200" spc="-5" dirty="0">
                <a:latin typeface="Arial"/>
                <a:cs typeface="Arial"/>
              </a:rPr>
              <a:t>The QSAVE command is equivalent to clicking Save on the File</a:t>
            </a:r>
            <a:r>
              <a:rPr sz="1200" spc="3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menu.</a:t>
            </a:r>
            <a:endParaRPr sz="1200">
              <a:latin typeface="Arial"/>
              <a:cs typeface="Arial"/>
            </a:endParaRPr>
          </a:p>
          <a:p>
            <a:pPr marL="469265" marR="5080">
              <a:lnSpc>
                <a:spcPct val="104200"/>
              </a:lnSpc>
              <a:spcBef>
                <a:spcPts val="585"/>
              </a:spcBef>
            </a:pPr>
            <a:r>
              <a:rPr sz="1200" spc="-5" dirty="0">
                <a:latin typeface="Arial"/>
                <a:cs typeface="Arial"/>
              </a:rPr>
              <a:t>If the drawing is named, AutoCAD saves the drawing using the file format  specified on the Open and Save tab of the Options dialog box and does not  request a </a:t>
            </a:r>
            <a:r>
              <a:rPr sz="1200" spc="-10" dirty="0">
                <a:latin typeface="Arial"/>
                <a:cs typeface="Arial"/>
              </a:rPr>
              <a:t>file </a:t>
            </a:r>
            <a:r>
              <a:rPr sz="1200" spc="-5" dirty="0">
                <a:latin typeface="Arial"/>
                <a:cs typeface="Arial"/>
              </a:rPr>
              <a:t>name. If the drawing is unnamed, AutoCAD displays the </a:t>
            </a:r>
            <a:r>
              <a:rPr sz="1200" spc="-10" dirty="0">
                <a:latin typeface="Arial"/>
                <a:cs typeface="Arial"/>
              </a:rPr>
              <a:t>Save  </a:t>
            </a:r>
            <a:r>
              <a:rPr sz="1200" spc="-5" dirty="0">
                <a:latin typeface="Arial"/>
                <a:cs typeface="Arial"/>
              </a:rPr>
              <a:t>Drawing As dialog box (see SAVEAS) and saves the drawing with the </a:t>
            </a:r>
            <a:r>
              <a:rPr sz="1200" spc="-10" dirty="0">
                <a:latin typeface="Arial"/>
                <a:cs typeface="Arial"/>
              </a:rPr>
              <a:t>file  </a:t>
            </a:r>
            <a:r>
              <a:rPr sz="1200" spc="-5" dirty="0">
                <a:latin typeface="Arial"/>
                <a:cs typeface="Arial"/>
              </a:rPr>
              <a:t>name and </a:t>
            </a:r>
            <a:r>
              <a:rPr sz="1200" dirty="0">
                <a:latin typeface="Arial"/>
                <a:cs typeface="Arial"/>
              </a:rPr>
              <a:t>format </a:t>
            </a:r>
            <a:r>
              <a:rPr sz="1200" spc="-5" dirty="0">
                <a:latin typeface="Arial"/>
                <a:cs typeface="Arial"/>
              </a:rPr>
              <a:t>you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specify.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416552" y="3236214"/>
            <a:ext cx="326136" cy="2865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962464" y="2726394"/>
          <a:ext cx="3655060" cy="14946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3850"/>
                <a:gridCol w="829310"/>
                <a:gridCol w="2501900"/>
              </a:tblGrid>
              <a:tr h="218098">
                <a:tc>
                  <a:txBody>
                    <a:bodyPr/>
                    <a:lstStyle/>
                    <a:p>
                      <a:pPr marL="31750">
                        <a:lnSpc>
                          <a:spcPts val="1325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1.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4465">
                        <a:lnSpc>
                          <a:spcPts val="1325"/>
                        </a:lnSpc>
                      </a:pPr>
                      <a:r>
                        <a:rPr sz="1200" b="1" spc="-10" dirty="0">
                          <a:latin typeface="Arial"/>
                          <a:cs typeface="Arial"/>
                        </a:rPr>
                        <a:t>Press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0190">
                        <a:lnSpc>
                          <a:spcPts val="1325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CTRL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+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S.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2647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0675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or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3020" marB="0"/>
                </a:tc>
              </a:tr>
              <a:tr h="26479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2.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2384" marB="0"/>
                </a:tc>
                <a:tc>
                  <a:txBody>
                    <a:bodyPr/>
                    <a:lstStyle/>
                    <a:p>
                      <a:pPr marL="16446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Click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2384" marB="0"/>
                </a:tc>
                <a:tc>
                  <a:txBody>
                    <a:bodyPr/>
                    <a:lstStyle/>
                    <a:p>
                      <a:pPr marL="249554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the Save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icon.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2384" marB="0"/>
                </a:tc>
              </a:tr>
              <a:tr h="26479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0675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or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3020" marB="0"/>
                </a:tc>
              </a:tr>
              <a:tr h="264413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3.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2384" marB="0"/>
                </a:tc>
                <a:tc>
                  <a:txBody>
                    <a:bodyPr/>
                    <a:lstStyle/>
                    <a:p>
                      <a:pPr marL="16446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Type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2384" marB="0"/>
                </a:tc>
                <a:tc>
                  <a:txBody>
                    <a:bodyPr/>
                    <a:lstStyle/>
                    <a:p>
                      <a:pPr marL="249554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QSAVE at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the command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prompt,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2384" marB="0"/>
                </a:tc>
              </a:tr>
              <a:tr h="21771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9554">
                        <a:lnSpc>
                          <a:spcPts val="1355"/>
                        </a:lnSpc>
                        <a:spcBef>
                          <a:spcPts val="260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Command: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QSAVE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3020" marB="0"/>
                </a:tc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1524253" y="4471669"/>
            <a:ext cx="5092700" cy="1274445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40"/>
              </a:spcBef>
            </a:pPr>
            <a:r>
              <a:rPr sz="1200" spc="-5" dirty="0">
                <a:latin typeface="Arial"/>
                <a:cs typeface="Arial"/>
              </a:rPr>
              <a:t>TIPS: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ct val="104600"/>
              </a:lnSpc>
              <a:spcBef>
                <a:spcPts val="575"/>
              </a:spcBef>
            </a:pPr>
            <a:r>
              <a:rPr sz="1200" spc="-5" dirty="0">
                <a:latin typeface="Arial"/>
                <a:cs typeface="Arial"/>
              </a:rPr>
              <a:t>Drawings can be saved as different versions of AutoCAD (e.g. R13, R14, R  2000, etc.)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5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"/>
              </a:spcBef>
            </a:pPr>
            <a:r>
              <a:rPr sz="1200" spc="-5" dirty="0">
                <a:latin typeface="Arial"/>
                <a:cs typeface="Arial"/>
              </a:rPr>
              <a:t>AutoSave settings under Tools,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Options…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496567" y="5833871"/>
            <a:ext cx="4631435" cy="381685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3538" y="3992054"/>
            <a:ext cx="629094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Useful</a:t>
            </a:r>
            <a:r>
              <a:rPr spc="-95" dirty="0"/>
              <a:t> </a:t>
            </a:r>
            <a:r>
              <a:rPr spc="-5" dirty="0"/>
              <a:t>Commands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7053" y="606806"/>
            <a:ext cx="28530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7.1 </a:t>
            </a:r>
            <a:r>
              <a:rPr sz="1800" b="1" dirty="0">
                <a:latin typeface="Arial"/>
                <a:cs typeface="Arial"/>
              </a:rPr>
              <a:t>Running Object</a:t>
            </a:r>
            <a:r>
              <a:rPr sz="1800" b="1" spc="-55" dirty="0">
                <a:latin typeface="Arial"/>
                <a:cs typeface="Arial"/>
              </a:rPr>
              <a:t> </a:t>
            </a:r>
            <a:r>
              <a:rPr sz="1800" b="1" spc="-15" dirty="0">
                <a:latin typeface="Arial"/>
                <a:cs typeface="Arial"/>
              </a:rPr>
              <a:t>Snaps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38584" y="1115821"/>
            <a:ext cx="4745355" cy="590550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 marR="5080" indent="-635">
              <a:lnSpc>
                <a:spcPct val="104400"/>
              </a:lnSpc>
              <a:spcBef>
                <a:spcPts val="35"/>
              </a:spcBef>
            </a:pPr>
            <a:r>
              <a:rPr sz="1200" spc="-5" dirty="0">
                <a:latin typeface="Arial"/>
                <a:cs typeface="Arial"/>
              </a:rPr>
              <a:t>An object snap mode specifies a snap point at an exact location on </a:t>
            </a:r>
            <a:r>
              <a:rPr sz="1200" spc="-10" dirty="0">
                <a:latin typeface="Arial"/>
                <a:cs typeface="Arial"/>
              </a:rPr>
              <a:t>an  </a:t>
            </a:r>
            <a:r>
              <a:rPr sz="1200" spc="-5" dirty="0">
                <a:latin typeface="Arial"/>
                <a:cs typeface="Arial"/>
              </a:rPr>
              <a:t>object. OSNAP specifies running object snap modes, which </a:t>
            </a:r>
            <a:r>
              <a:rPr sz="1200" spc="-10" dirty="0">
                <a:latin typeface="Arial"/>
                <a:cs typeface="Arial"/>
              </a:rPr>
              <a:t>remain  </a:t>
            </a:r>
            <a:r>
              <a:rPr sz="1200" spc="-5" dirty="0">
                <a:latin typeface="Arial"/>
                <a:cs typeface="Arial"/>
              </a:rPr>
              <a:t>active until you turn them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off.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81514" y="1761997"/>
            <a:ext cx="10407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69265" algn="l"/>
              </a:tabLst>
            </a:pPr>
            <a:r>
              <a:rPr sz="1200" dirty="0">
                <a:latin typeface="Arial"/>
                <a:cs typeface="Arial"/>
              </a:rPr>
              <a:t>1.	</a:t>
            </a:r>
            <a:r>
              <a:rPr sz="1200" b="1" spc="-5" dirty="0">
                <a:latin typeface="Arial"/>
                <a:cs typeface="Arial"/>
              </a:rPr>
              <a:t>Choose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53023" y="1679701"/>
            <a:ext cx="2430145" cy="1614170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sz="1200" spc="-5" dirty="0">
                <a:latin typeface="Arial"/>
                <a:cs typeface="Arial"/>
              </a:rPr>
              <a:t>Tools, Drafting Settings...</a:t>
            </a:r>
            <a:endParaRPr sz="1200">
              <a:latin typeface="Arial"/>
              <a:cs typeface="Arial"/>
            </a:endParaRPr>
          </a:p>
          <a:p>
            <a:pPr marL="927100">
              <a:lnSpc>
                <a:spcPct val="100000"/>
              </a:lnSpc>
              <a:spcBef>
                <a:spcPts val="650"/>
              </a:spcBef>
            </a:pPr>
            <a:r>
              <a:rPr sz="1200" b="1" spc="-5" dirty="0">
                <a:latin typeface="Arial"/>
                <a:cs typeface="Arial"/>
              </a:rPr>
              <a:t>or</a:t>
            </a:r>
            <a:endParaRPr sz="1200">
              <a:latin typeface="Arial"/>
              <a:cs typeface="Arial"/>
            </a:endParaRPr>
          </a:p>
          <a:p>
            <a:pPr marL="12700" marR="5080" indent="-635">
              <a:lnSpc>
                <a:spcPct val="144600"/>
              </a:lnSpc>
            </a:pPr>
            <a:r>
              <a:rPr sz="1200" spc="-5" dirty="0">
                <a:latin typeface="Arial"/>
                <a:cs typeface="Arial"/>
              </a:rPr>
              <a:t>DDOSNAP </a:t>
            </a:r>
            <a:r>
              <a:rPr sz="1200" dirty="0">
                <a:latin typeface="Arial"/>
                <a:cs typeface="Arial"/>
              </a:rPr>
              <a:t>at </a:t>
            </a:r>
            <a:r>
              <a:rPr sz="1200" spc="-5" dirty="0">
                <a:latin typeface="Arial"/>
                <a:cs typeface="Arial"/>
              </a:rPr>
              <a:t>the command prompt  Command:</a:t>
            </a:r>
            <a:r>
              <a:rPr sz="120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DDOSNAP</a:t>
            </a:r>
            <a:endParaRPr sz="1200">
              <a:latin typeface="Arial"/>
              <a:cs typeface="Arial"/>
            </a:endParaRPr>
          </a:p>
          <a:p>
            <a:pPr marL="927100">
              <a:lnSpc>
                <a:spcPct val="100000"/>
              </a:lnSpc>
              <a:spcBef>
                <a:spcPts val="655"/>
              </a:spcBef>
            </a:pPr>
            <a:r>
              <a:rPr sz="1200" b="1" spc="-5" dirty="0">
                <a:latin typeface="Arial"/>
                <a:cs typeface="Arial"/>
              </a:rPr>
              <a:t>or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35"/>
              </a:spcBef>
            </a:pPr>
            <a:r>
              <a:rPr sz="1200" spc="-5" dirty="0">
                <a:latin typeface="Arial"/>
                <a:cs typeface="Arial"/>
              </a:rPr>
              <a:t>OSNAP on the Status Bar.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81514" y="2291588"/>
            <a:ext cx="1530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2.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438654" y="2291588"/>
            <a:ext cx="3810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T</a:t>
            </a:r>
            <a:r>
              <a:rPr sz="1200" b="1" spc="-10" dirty="0">
                <a:latin typeface="Arial"/>
                <a:cs typeface="Arial"/>
              </a:rPr>
              <a:t>y</a:t>
            </a:r>
            <a:r>
              <a:rPr sz="1200" b="1" dirty="0">
                <a:latin typeface="Arial"/>
                <a:cs typeface="Arial"/>
              </a:rPr>
              <a:t>pe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81514" y="3003296"/>
            <a:ext cx="153035" cy="820419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sz="1200" dirty="0">
                <a:latin typeface="Arial"/>
                <a:cs typeface="Arial"/>
              </a:rPr>
              <a:t>3.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sz="1200" dirty="0">
                <a:latin typeface="Arial"/>
                <a:cs typeface="Arial"/>
              </a:rPr>
              <a:t>4.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1200" dirty="0">
                <a:latin typeface="Arial"/>
                <a:cs typeface="Arial"/>
              </a:rPr>
              <a:t>5.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438654" y="3085592"/>
            <a:ext cx="3898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Click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438654" y="3350768"/>
            <a:ext cx="24136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Right Click </a:t>
            </a:r>
            <a:r>
              <a:rPr sz="1200" spc="-5" dirty="0">
                <a:latin typeface="Arial"/>
                <a:cs typeface="Arial"/>
              </a:rPr>
              <a:t>the Object Snap</a:t>
            </a:r>
            <a:r>
              <a:rPr sz="1200" spc="-14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TAB.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438654" y="3615182"/>
            <a:ext cx="5835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Choose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353084" y="3615182"/>
            <a:ext cx="3159760" cy="400050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 marR="5715" indent="-635">
              <a:lnSpc>
                <a:spcPct val="104600"/>
              </a:lnSpc>
              <a:spcBef>
                <a:spcPts val="30"/>
              </a:spcBef>
            </a:pPr>
            <a:r>
              <a:rPr sz="1200" spc="-5" dirty="0">
                <a:latin typeface="Arial"/>
                <a:cs typeface="Arial"/>
              </a:rPr>
              <a:t>an object snap to turn ON/OFF from the </a:t>
            </a:r>
            <a:r>
              <a:rPr sz="1200" spc="-10" dirty="0">
                <a:latin typeface="Arial"/>
                <a:cs typeface="Arial"/>
              </a:rPr>
              <a:t>dialog  box.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030729" y="4085844"/>
            <a:ext cx="4572000" cy="43464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40205" y="579373"/>
            <a:ext cx="3870325" cy="8712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2179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latin typeface="Arial"/>
                <a:cs typeface="Arial"/>
              </a:rPr>
              <a:t>AutoCAD </a:t>
            </a:r>
            <a:r>
              <a:rPr sz="1800" b="1" spc="-15" dirty="0">
                <a:latin typeface="Arial"/>
                <a:cs typeface="Arial"/>
              </a:rPr>
              <a:t>2D</a:t>
            </a:r>
            <a:r>
              <a:rPr sz="1800" b="1" spc="-50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Tutorial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UNITS Command</a:t>
            </a:r>
            <a:r>
              <a:rPr sz="1800" b="1" spc="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8.5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59939" y="1865630"/>
            <a:ext cx="1549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0" dirty="0">
                <a:latin typeface="Arial"/>
                <a:cs typeface="Arial"/>
              </a:rPr>
              <a:t>1</a:t>
            </a:r>
            <a:r>
              <a:rPr sz="1200" dirty="0"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17901" y="1865630"/>
            <a:ext cx="5937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C</a:t>
            </a:r>
            <a:r>
              <a:rPr sz="1200" b="1" spc="15" dirty="0">
                <a:latin typeface="Arial"/>
                <a:cs typeface="Arial"/>
              </a:rPr>
              <a:t>h</a:t>
            </a:r>
            <a:r>
              <a:rPr sz="1200" b="1" spc="10" dirty="0">
                <a:latin typeface="Arial"/>
                <a:cs typeface="Arial"/>
              </a:rPr>
              <a:t>o</a:t>
            </a:r>
            <a:r>
              <a:rPr sz="1200" b="1" spc="15" dirty="0">
                <a:latin typeface="Arial"/>
                <a:cs typeface="Arial"/>
              </a:rPr>
              <a:t>o</a:t>
            </a:r>
            <a:r>
              <a:rPr sz="1200" b="1" spc="10" dirty="0">
                <a:latin typeface="Arial"/>
                <a:cs typeface="Arial"/>
              </a:rPr>
              <a:t>s</a:t>
            </a:r>
            <a:r>
              <a:rPr sz="1200" b="1" spc="-5" dirty="0">
                <a:latin typeface="Arial"/>
                <a:cs typeface="Arial"/>
              </a:rPr>
              <a:t>e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23920" y="1865630"/>
            <a:ext cx="2354580" cy="144462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472440" marR="1308735" indent="-452755">
              <a:lnSpc>
                <a:spcPts val="1380"/>
              </a:lnSpc>
              <a:spcBef>
                <a:spcPts val="195"/>
              </a:spcBef>
            </a:pPr>
            <a:r>
              <a:rPr sz="1200" spc="-15" dirty="0">
                <a:latin typeface="Arial"/>
                <a:cs typeface="Arial"/>
              </a:rPr>
              <a:t>Format,</a:t>
            </a:r>
            <a:r>
              <a:rPr sz="1200" spc="-114" dirty="0">
                <a:latin typeface="Arial"/>
                <a:cs typeface="Arial"/>
              </a:rPr>
              <a:t> </a:t>
            </a:r>
            <a:r>
              <a:rPr sz="1200" spc="-15" dirty="0">
                <a:latin typeface="Arial"/>
                <a:cs typeface="Arial"/>
              </a:rPr>
              <a:t>Units...  </a:t>
            </a:r>
            <a:r>
              <a:rPr sz="1200" spc="-25" dirty="0">
                <a:latin typeface="Arial"/>
                <a:cs typeface="Arial"/>
              </a:rPr>
              <a:t>or</a:t>
            </a:r>
            <a:endParaRPr sz="1200">
              <a:latin typeface="Arial"/>
              <a:cs typeface="Arial"/>
            </a:endParaRPr>
          </a:p>
          <a:p>
            <a:pPr marL="15240">
              <a:lnSpc>
                <a:spcPct val="100000"/>
              </a:lnSpc>
              <a:spcBef>
                <a:spcPts val="475"/>
              </a:spcBef>
            </a:pPr>
            <a:r>
              <a:rPr sz="1200" spc="-15" dirty="0">
                <a:latin typeface="Arial"/>
                <a:cs typeface="Arial"/>
              </a:rPr>
              <a:t>DDUNITS </a:t>
            </a:r>
            <a:r>
              <a:rPr sz="1200" spc="-10" dirty="0">
                <a:latin typeface="Arial"/>
                <a:cs typeface="Arial"/>
              </a:rPr>
              <a:t>at the </a:t>
            </a:r>
            <a:r>
              <a:rPr sz="1200" spc="-15" dirty="0">
                <a:latin typeface="Arial"/>
                <a:cs typeface="Arial"/>
              </a:rPr>
              <a:t>command</a:t>
            </a:r>
            <a:r>
              <a:rPr sz="1200" spc="-120" dirty="0">
                <a:latin typeface="Arial"/>
                <a:cs typeface="Arial"/>
              </a:rPr>
              <a:t> </a:t>
            </a:r>
            <a:r>
              <a:rPr sz="1200" spc="-15" dirty="0">
                <a:latin typeface="Arial"/>
                <a:cs typeface="Arial"/>
              </a:rPr>
              <a:t>prompt.</a:t>
            </a:r>
            <a:endParaRPr sz="1200">
              <a:latin typeface="Arial"/>
              <a:cs typeface="Arial"/>
            </a:endParaRPr>
          </a:p>
          <a:p>
            <a:pPr marL="14604">
              <a:lnSpc>
                <a:spcPct val="100000"/>
              </a:lnSpc>
              <a:spcBef>
                <a:spcPts val="660"/>
              </a:spcBef>
            </a:pPr>
            <a:r>
              <a:rPr sz="1200" spc="-15" dirty="0">
                <a:latin typeface="Arial"/>
                <a:cs typeface="Arial"/>
              </a:rPr>
              <a:t>Command: </a:t>
            </a:r>
            <a:r>
              <a:rPr sz="1200" b="1" spc="10" dirty="0">
                <a:latin typeface="Arial"/>
                <a:cs typeface="Arial"/>
              </a:rPr>
              <a:t>DDUNITS </a:t>
            </a:r>
            <a:r>
              <a:rPr sz="1200" b="1" spc="5" dirty="0">
                <a:latin typeface="Arial"/>
                <a:cs typeface="Arial"/>
              </a:rPr>
              <a:t>or</a:t>
            </a:r>
            <a:r>
              <a:rPr sz="1200" b="1" spc="-105" dirty="0">
                <a:latin typeface="Arial"/>
                <a:cs typeface="Arial"/>
              </a:rPr>
              <a:t> </a:t>
            </a:r>
            <a:r>
              <a:rPr sz="1200" b="1" spc="10" dirty="0">
                <a:latin typeface="Arial"/>
                <a:cs typeface="Arial"/>
              </a:rPr>
              <a:t>UN</a:t>
            </a:r>
            <a:endParaRPr sz="1200">
              <a:latin typeface="Arial"/>
              <a:cs typeface="Arial"/>
            </a:endParaRPr>
          </a:p>
          <a:p>
            <a:pPr marL="12700" marR="644525" indent="1905">
              <a:lnSpc>
                <a:spcPct val="1458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a units and angle</a:t>
            </a:r>
            <a:r>
              <a:rPr sz="1200" spc="-17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setting.  </a:t>
            </a:r>
            <a:r>
              <a:rPr sz="1200" spc="-5" dirty="0">
                <a:latin typeface="Arial"/>
                <a:cs typeface="Arial"/>
              </a:rPr>
              <a:t>a precision</a:t>
            </a:r>
            <a:r>
              <a:rPr sz="1200" spc="-10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setting.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054605" y="2288540"/>
            <a:ext cx="1549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0" dirty="0">
                <a:latin typeface="Arial"/>
                <a:cs typeface="Arial"/>
              </a:rPr>
              <a:t>2</a:t>
            </a:r>
            <a:r>
              <a:rPr sz="1200" dirty="0"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511805" y="2288540"/>
            <a:ext cx="3848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10" dirty="0">
                <a:latin typeface="Arial"/>
                <a:cs typeface="Arial"/>
              </a:rPr>
              <a:t>T</a:t>
            </a:r>
            <a:r>
              <a:rPr sz="1200" b="1" spc="-10" dirty="0">
                <a:latin typeface="Arial"/>
                <a:cs typeface="Arial"/>
              </a:rPr>
              <a:t>y</a:t>
            </a:r>
            <a:r>
              <a:rPr sz="1200" b="1" spc="15" dirty="0">
                <a:latin typeface="Arial"/>
                <a:cs typeface="Arial"/>
              </a:rPr>
              <a:t>p</a:t>
            </a:r>
            <a:r>
              <a:rPr sz="1200" b="1" spc="-5" dirty="0">
                <a:latin typeface="Arial"/>
                <a:cs typeface="Arial"/>
              </a:rPr>
              <a:t>e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054605" y="2751073"/>
            <a:ext cx="154940" cy="558800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60"/>
              </a:spcBef>
            </a:pPr>
            <a:r>
              <a:rPr sz="1200" spc="10" dirty="0">
                <a:latin typeface="Arial"/>
                <a:cs typeface="Arial"/>
              </a:rPr>
              <a:t>3</a:t>
            </a:r>
            <a:r>
              <a:rPr sz="1200" dirty="0"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sz="1200" spc="10" dirty="0">
                <a:latin typeface="Arial"/>
                <a:cs typeface="Arial"/>
              </a:rPr>
              <a:t>4</a:t>
            </a:r>
            <a:r>
              <a:rPr sz="1200" dirty="0"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512567" y="2751073"/>
            <a:ext cx="593725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58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C</a:t>
            </a:r>
            <a:r>
              <a:rPr sz="1200" b="1" spc="15" dirty="0">
                <a:latin typeface="Arial"/>
                <a:cs typeface="Arial"/>
              </a:rPr>
              <a:t>h</a:t>
            </a:r>
            <a:r>
              <a:rPr sz="1200" b="1" spc="10" dirty="0">
                <a:latin typeface="Arial"/>
                <a:cs typeface="Arial"/>
              </a:rPr>
              <a:t>o</a:t>
            </a:r>
            <a:r>
              <a:rPr sz="1200" b="1" spc="15" dirty="0">
                <a:latin typeface="Arial"/>
                <a:cs typeface="Arial"/>
              </a:rPr>
              <a:t>o</a:t>
            </a:r>
            <a:r>
              <a:rPr sz="1200" b="1" spc="10" dirty="0">
                <a:latin typeface="Arial"/>
                <a:cs typeface="Arial"/>
              </a:rPr>
              <a:t>s</a:t>
            </a:r>
            <a:r>
              <a:rPr sz="1200" b="1" spc="-5" dirty="0">
                <a:latin typeface="Arial"/>
                <a:cs typeface="Arial"/>
              </a:rPr>
              <a:t>e  </a:t>
            </a:r>
            <a:r>
              <a:rPr sz="1200" b="1" spc="5" dirty="0">
                <a:latin typeface="Arial"/>
                <a:cs typeface="Arial"/>
              </a:rPr>
              <a:t>C</a:t>
            </a:r>
            <a:r>
              <a:rPr sz="1200" b="1" spc="15" dirty="0">
                <a:latin typeface="Arial"/>
                <a:cs typeface="Arial"/>
              </a:rPr>
              <a:t>h</a:t>
            </a:r>
            <a:r>
              <a:rPr sz="1200" b="1" dirty="0">
                <a:latin typeface="Arial"/>
                <a:cs typeface="Arial"/>
              </a:rPr>
              <a:t>o</a:t>
            </a:r>
            <a:r>
              <a:rPr sz="1200" b="1" spc="10" dirty="0">
                <a:latin typeface="Arial"/>
                <a:cs typeface="Arial"/>
              </a:rPr>
              <a:t>o</a:t>
            </a:r>
            <a:r>
              <a:rPr sz="1200" b="1" spc="5" dirty="0">
                <a:latin typeface="Arial"/>
                <a:cs typeface="Arial"/>
              </a:rPr>
              <a:t>s</a:t>
            </a:r>
            <a:r>
              <a:rPr sz="1200" b="1" spc="-5" dirty="0">
                <a:latin typeface="Arial"/>
                <a:cs typeface="Arial"/>
              </a:rPr>
              <a:t>e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711955" y="9410192"/>
            <a:ext cx="3619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imes New Roman"/>
                <a:cs typeface="Times New Roman"/>
              </a:rPr>
              <a:t>- 58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-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067305" y="3601211"/>
            <a:ext cx="3371850" cy="39433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7053" y="606806"/>
            <a:ext cx="20574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3.1 </a:t>
            </a:r>
            <a:r>
              <a:rPr sz="1800" b="1" dirty="0">
                <a:latin typeface="Arial"/>
                <a:cs typeface="Arial"/>
              </a:rPr>
              <a:t>Line</a:t>
            </a:r>
            <a:r>
              <a:rPr sz="1800" b="1" spc="-8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Command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24253" y="1115821"/>
            <a:ext cx="25241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Creates single straight line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segments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81514" y="1380997"/>
            <a:ext cx="10407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69265" algn="l"/>
              </a:tabLst>
            </a:pPr>
            <a:r>
              <a:rPr sz="1200" dirty="0">
                <a:latin typeface="Arial"/>
                <a:cs typeface="Arial"/>
              </a:rPr>
              <a:t>1.	</a:t>
            </a:r>
            <a:r>
              <a:rPr sz="1200" b="1" spc="-5" dirty="0">
                <a:latin typeface="Arial"/>
                <a:cs typeface="Arial"/>
              </a:rPr>
              <a:t>Choose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81514" y="1910588"/>
            <a:ext cx="1530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2.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438654" y="1910588"/>
            <a:ext cx="3898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Click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362450" y="1917192"/>
            <a:ext cx="302513" cy="3185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353023" y="1298701"/>
            <a:ext cx="2846070" cy="4527550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sz="1200" spc="-5" dirty="0">
                <a:latin typeface="Arial"/>
                <a:cs typeface="Arial"/>
              </a:rPr>
              <a:t>Draw, </a:t>
            </a:r>
            <a:r>
              <a:rPr sz="1200" spc="-10" dirty="0">
                <a:latin typeface="Arial"/>
                <a:cs typeface="Arial"/>
              </a:rPr>
              <a:t>Line.</a:t>
            </a:r>
            <a:endParaRPr sz="12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650"/>
              </a:spcBef>
            </a:pPr>
            <a:r>
              <a:rPr sz="1200" b="1" spc="-5" dirty="0">
                <a:latin typeface="Arial"/>
                <a:cs typeface="Arial"/>
              </a:rPr>
              <a:t>or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1200" spc="-5" dirty="0">
                <a:latin typeface="Arial"/>
                <a:cs typeface="Arial"/>
              </a:rPr>
              <a:t>the Line</a:t>
            </a:r>
            <a:r>
              <a:rPr sz="120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icon.</a:t>
            </a:r>
            <a:endParaRPr sz="12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650"/>
              </a:spcBef>
            </a:pPr>
            <a:r>
              <a:rPr sz="1200" b="1" spc="-5" dirty="0">
                <a:latin typeface="Arial"/>
                <a:cs typeface="Arial"/>
              </a:rPr>
              <a:t>or</a:t>
            </a:r>
            <a:endParaRPr sz="1200">
              <a:latin typeface="Arial"/>
              <a:cs typeface="Arial"/>
            </a:endParaRPr>
          </a:p>
          <a:p>
            <a:pPr marL="12700" marR="657860" indent="-635">
              <a:lnSpc>
                <a:spcPct val="144600"/>
              </a:lnSpc>
            </a:pPr>
            <a:r>
              <a:rPr sz="1200" spc="-5" dirty="0">
                <a:latin typeface="Arial"/>
                <a:cs typeface="Arial"/>
              </a:rPr>
              <a:t>LINE from the command prompt  Command: </a:t>
            </a:r>
            <a:r>
              <a:rPr sz="1200" b="1" spc="-5" dirty="0">
                <a:latin typeface="Arial"/>
                <a:cs typeface="Arial"/>
              </a:rPr>
              <a:t>LINE </a:t>
            </a:r>
            <a:r>
              <a:rPr sz="1200" spc="-5" dirty="0">
                <a:latin typeface="Arial"/>
                <a:cs typeface="Arial"/>
              </a:rPr>
              <a:t>or </a:t>
            </a:r>
            <a:r>
              <a:rPr sz="1200" b="1" dirty="0">
                <a:latin typeface="Arial"/>
                <a:cs typeface="Arial"/>
              </a:rPr>
              <a:t>L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sz="1200" dirty="0">
                <a:latin typeface="Arial"/>
                <a:cs typeface="Arial"/>
              </a:rPr>
              <a:t>ENTER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sz="1200" spc="-5" dirty="0">
                <a:latin typeface="Arial"/>
                <a:cs typeface="Arial"/>
              </a:rPr>
              <a:t>From point:</a:t>
            </a:r>
            <a:r>
              <a:rPr sz="120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(</a:t>
            </a:r>
            <a:r>
              <a:rPr sz="1200" b="1" spc="-5" dirty="0">
                <a:latin typeface="Arial"/>
                <a:cs typeface="Arial"/>
              </a:rPr>
              <a:t>point</a:t>
            </a:r>
            <a:r>
              <a:rPr sz="1200" spc="-5" dirty="0">
                <a:latin typeface="Arial"/>
                <a:cs typeface="Arial"/>
              </a:rPr>
              <a:t>)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ct val="144600"/>
              </a:lnSpc>
              <a:spcBef>
                <a:spcPts val="5"/>
              </a:spcBef>
            </a:pPr>
            <a:r>
              <a:rPr sz="1200" spc="-5" dirty="0">
                <a:latin typeface="Arial"/>
                <a:cs typeface="Arial"/>
              </a:rPr>
              <a:t>Specify next point or [Close/Undo]:(</a:t>
            </a:r>
            <a:r>
              <a:rPr sz="1200" b="1" spc="-5" dirty="0">
                <a:latin typeface="Arial"/>
                <a:cs typeface="Arial"/>
              </a:rPr>
              <a:t>point</a:t>
            </a:r>
            <a:r>
              <a:rPr sz="1200" spc="-5" dirty="0">
                <a:latin typeface="Arial"/>
                <a:cs typeface="Arial"/>
              </a:rPr>
              <a:t>)  </a:t>
            </a:r>
            <a:r>
              <a:rPr sz="1200" dirty="0">
                <a:latin typeface="Arial"/>
                <a:cs typeface="Arial"/>
              </a:rPr>
              <a:t>Specify next </a:t>
            </a:r>
            <a:r>
              <a:rPr sz="1200" spc="-5" dirty="0">
                <a:latin typeface="Arial"/>
                <a:cs typeface="Arial"/>
              </a:rPr>
              <a:t>point or</a:t>
            </a:r>
            <a:r>
              <a:rPr sz="120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[Close/Undo]:(</a:t>
            </a:r>
            <a:r>
              <a:rPr sz="1200" b="1" spc="-5" dirty="0">
                <a:latin typeface="Arial"/>
                <a:cs typeface="Arial"/>
              </a:rPr>
              <a:t>point</a:t>
            </a:r>
            <a:r>
              <a:rPr sz="1200" spc="-5" dirty="0">
                <a:latin typeface="Arial"/>
                <a:cs typeface="Arial"/>
              </a:rPr>
              <a:t>)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sz="1200" spc="-5" dirty="0">
                <a:latin typeface="Arial"/>
                <a:cs typeface="Arial"/>
              </a:rPr>
              <a:t>ENTER to end line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sequence</a:t>
            </a:r>
            <a:endParaRPr sz="12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645"/>
              </a:spcBef>
            </a:pPr>
            <a:r>
              <a:rPr sz="1200" b="1" spc="-5" dirty="0">
                <a:latin typeface="Arial"/>
                <a:cs typeface="Arial"/>
              </a:rPr>
              <a:t>or</a:t>
            </a:r>
            <a:endParaRPr sz="1200">
              <a:latin typeface="Arial"/>
              <a:cs typeface="Arial"/>
            </a:endParaRPr>
          </a:p>
          <a:p>
            <a:pPr marL="12700" marR="1003935" indent="-635">
              <a:lnSpc>
                <a:spcPct val="144600"/>
              </a:lnSpc>
            </a:pPr>
            <a:r>
              <a:rPr sz="1200" spc="-5" dirty="0">
                <a:latin typeface="Arial"/>
                <a:cs typeface="Arial"/>
              </a:rPr>
              <a:t>U to undo the last </a:t>
            </a:r>
            <a:r>
              <a:rPr sz="1200" spc="-10" dirty="0">
                <a:latin typeface="Arial"/>
                <a:cs typeface="Arial"/>
              </a:rPr>
              <a:t>segment  </a:t>
            </a:r>
            <a:r>
              <a:rPr sz="1200" dirty="0">
                <a:latin typeface="Arial"/>
                <a:cs typeface="Arial"/>
              </a:rPr>
              <a:t>To </a:t>
            </a:r>
            <a:r>
              <a:rPr sz="1200" spc="-5" dirty="0">
                <a:latin typeface="Arial"/>
                <a:cs typeface="Arial"/>
              </a:rPr>
              <a:t>point: </a:t>
            </a:r>
            <a:r>
              <a:rPr sz="1200" b="1" spc="-5" dirty="0">
                <a:latin typeface="Arial"/>
                <a:cs typeface="Arial"/>
              </a:rPr>
              <a:t>U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(undo)</a:t>
            </a:r>
            <a:endParaRPr sz="12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655"/>
              </a:spcBef>
            </a:pPr>
            <a:r>
              <a:rPr sz="1200" b="1" spc="-5" dirty="0">
                <a:latin typeface="Arial"/>
                <a:cs typeface="Arial"/>
              </a:rPr>
              <a:t>or</a:t>
            </a:r>
            <a:endParaRPr sz="1200">
              <a:latin typeface="Arial"/>
              <a:cs typeface="Arial"/>
            </a:endParaRPr>
          </a:p>
          <a:p>
            <a:pPr marL="12700" marR="895350" indent="-635">
              <a:lnSpc>
                <a:spcPts val="2090"/>
              </a:lnSpc>
              <a:spcBef>
                <a:spcPts val="165"/>
              </a:spcBef>
            </a:pPr>
            <a:r>
              <a:rPr sz="1200" spc="-5" dirty="0">
                <a:latin typeface="Arial"/>
                <a:cs typeface="Arial"/>
              </a:rPr>
              <a:t>C to create a closed </a:t>
            </a:r>
            <a:r>
              <a:rPr sz="1200" spc="-10" dirty="0">
                <a:latin typeface="Arial"/>
                <a:cs typeface="Arial"/>
              </a:rPr>
              <a:t>polygon  </a:t>
            </a:r>
            <a:r>
              <a:rPr sz="1200" dirty="0">
                <a:latin typeface="Arial"/>
                <a:cs typeface="Arial"/>
              </a:rPr>
              <a:t>To </a:t>
            </a:r>
            <a:r>
              <a:rPr sz="1200" spc="-5" dirty="0">
                <a:latin typeface="Arial"/>
                <a:cs typeface="Arial"/>
              </a:rPr>
              <a:t>point </a:t>
            </a:r>
            <a:r>
              <a:rPr sz="1200" dirty="0">
                <a:latin typeface="Arial"/>
                <a:cs typeface="Arial"/>
              </a:rPr>
              <a:t>: </a:t>
            </a:r>
            <a:r>
              <a:rPr sz="1200" b="1" spc="-5" dirty="0">
                <a:latin typeface="Arial"/>
                <a:cs typeface="Arial"/>
              </a:rPr>
              <a:t>C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(close)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81514" y="2440178"/>
            <a:ext cx="1530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3.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438654" y="2440178"/>
            <a:ext cx="3810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T</a:t>
            </a:r>
            <a:r>
              <a:rPr sz="1200" b="1" spc="-10" dirty="0">
                <a:latin typeface="Arial"/>
                <a:cs typeface="Arial"/>
              </a:rPr>
              <a:t>y</a:t>
            </a:r>
            <a:r>
              <a:rPr sz="1200" b="1" dirty="0">
                <a:latin typeface="Arial"/>
                <a:cs typeface="Arial"/>
              </a:rPr>
              <a:t>pe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981514" y="2888234"/>
            <a:ext cx="153035" cy="1349375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40"/>
              </a:spcBef>
            </a:pPr>
            <a:r>
              <a:rPr sz="1200" dirty="0">
                <a:latin typeface="Arial"/>
                <a:cs typeface="Arial"/>
              </a:rPr>
              <a:t>4.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1200" dirty="0">
                <a:latin typeface="Arial"/>
                <a:cs typeface="Arial"/>
              </a:rPr>
              <a:t>5.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sz="1200" dirty="0">
                <a:latin typeface="Arial"/>
                <a:cs typeface="Arial"/>
              </a:rPr>
              <a:t>6.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1200" dirty="0">
                <a:latin typeface="Arial"/>
                <a:cs typeface="Arial"/>
              </a:rPr>
              <a:t>7.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sz="1200" dirty="0">
                <a:latin typeface="Arial"/>
                <a:cs typeface="Arial"/>
              </a:rPr>
              <a:t>8.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438654" y="2888234"/>
            <a:ext cx="440690" cy="13493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44800"/>
              </a:lnSpc>
              <a:spcBef>
                <a:spcPts val="95"/>
              </a:spcBef>
            </a:pPr>
            <a:r>
              <a:rPr sz="1200" b="1" spc="-10" dirty="0">
                <a:latin typeface="Arial"/>
                <a:cs typeface="Arial"/>
              </a:rPr>
              <a:t>Press  </a:t>
            </a:r>
            <a:r>
              <a:rPr sz="1200" b="1" spc="-5" dirty="0">
                <a:latin typeface="Arial"/>
                <a:cs typeface="Arial"/>
              </a:rPr>
              <a:t>Pick  Pick  Pick  </a:t>
            </a:r>
            <a:r>
              <a:rPr sz="1200" b="1" spc="-10" dirty="0">
                <a:latin typeface="Arial"/>
                <a:cs typeface="Arial"/>
              </a:rPr>
              <a:t>Press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981514" y="4558538"/>
            <a:ext cx="1530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9.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438654" y="4558538"/>
            <a:ext cx="3810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T</a:t>
            </a:r>
            <a:r>
              <a:rPr sz="1200" b="1" spc="-10" dirty="0">
                <a:latin typeface="Arial"/>
                <a:cs typeface="Arial"/>
              </a:rPr>
              <a:t>y</a:t>
            </a:r>
            <a:r>
              <a:rPr sz="1200" b="1" dirty="0">
                <a:latin typeface="Arial"/>
                <a:cs typeface="Arial"/>
              </a:rPr>
              <a:t>pe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981514" y="5352541"/>
            <a:ext cx="8382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69265" algn="l"/>
              </a:tabLst>
            </a:pPr>
            <a:r>
              <a:rPr sz="1200" spc="-10" dirty="0">
                <a:latin typeface="Arial"/>
                <a:cs typeface="Arial"/>
              </a:rPr>
              <a:t>10</a:t>
            </a:r>
            <a:r>
              <a:rPr sz="1200" dirty="0">
                <a:latin typeface="Arial"/>
                <a:cs typeface="Arial"/>
              </a:rPr>
              <a:t>.	</a:t>
            </a:r>
            <a:r>
              <a:rPr sz="1200" b="1" dirty="0">
                <a:latin typeface="Arial"/>
                <a:cs typeface="Arial"/>
              </a:rPr>
              <a:t>T</a:t>
            </a:r>
            <a:r>
              <a:rPr sz="1200" b="1" spc="-10" dirty="0">
                <a:latin typeface="Arial"/>
                <a:cs typeface="Arial"/>
              </a:rPr>
              <a:t>y</a:t>
            </a:r>
            <a:r>
              <a:rPr sz="1200" b="1" dirty="0">
                <a:latin typeface="Arial"/>
                <a:cs typeface="Arial"/>
              </a:rPr>
              <a:t>pe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737353" y="5704332"/>
            <a:ext cx="2217420" cy="12786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524253" y="7124954"/>
            <a:ext cx="4181475" cy="1200785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40"/>
              </a:spcBef>
            </a:pPr>
            <a:r>
              <a:rPr sz="1200" spc="-5" dirty="0">
                <a:latin typeface="Arial"/>
                <a:cs typeface="Arial"/>
              </a:rPr>
              <a:t>TIPS:</a:t>
            </a:r>
            <a:endParaRPr sz="1200">
              <a:latin typeface="Arial"/>
              <a:cs typeface="Arial"/>
            </a:endParaRPr>
          </a:p>
          <a:p>
            <a:pPr marL="127000" marR="20320">
              <a:lnSpc>
                <a:spcPct val="104600"/>
              </a:lnSpc>
              <a:spcBef>
                <a:spcPts val="575"/>
              </a:spcBef>
              <a:buChar char="•"/>
              <a:tabLst>
                <a:tab pos="223520" algn="l"/>
              </a:tabLst>
            </a:pPr>
            <a:r>
              <a:rPr sz="1200" spc="-5" dirty="0">
                <a:latin typeface="Arial"/>
                <a:cs typeface="Arial"/>
              </a:rPr>
              <a:t>You can continue the previous line or arc by responding to  the From point: prompt with a space or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ENTER.</a:t>
            </a:r>
            <a:endParaRPr sz="1200">
              <a:latin typeface="Arial"/>
              <a:cs typeface="Arial"/>
            </a:endParaRPr>
          </a:p>
          <a:p>
            <a:pPr marL="127000" marR="5080">
              <a:lnSpc>
                <a:spcPct val="104200"/>
              </a:lnSpc>
              <a:spcBef>
                <a:spcPts val="585"/>
              </a:spcBef>
              <a:buChar char="•"/>
              <a:tabLst>
                <a:tab pos="223520" algn="l"/>
              </a:tabLst>
            </a:pPr>
            <a:r>
              <a:rPr sz="1200" spc="-5" dirty="0">
                <a:latin typeface="Arial"/>
                <a:cs typeface="Arial"/>
              </a:rPr>
              <a:t>Choose the right mouse button for the line pop-up menu to  appear while in </a:t>
            </a:r>
            <a:r>
              <a:rPr sz="1200" dirty="0">
                <a:latin typeface="Arial"/>
                <a:cs typeface="Arial"/>
              </a:rPr>
              <a:t>the </a:t>
            </a:r>
            <a:r>
              <a:rPr sz="1200" spc="-5" dirty="0">
                <a:latin typeface="Arial"/>
                <a:cs typeface="Arial"/>
              </a:rPr>
              <a:t>line</a:t>
            </a:r>
            <a:r>
              <a:rPr sz="1200" spc="1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command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965953" y="8205216"/>
            <a:ext cx="713994" cy="10096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16398" y="426973"/>
            <a:ext cx="3806190" cy="977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36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latin typeface="Arial"/>
                <a:cs typeface="Arial"/>
              </a:rPr>
              <a:t>AutoCAD </a:t>
            </a:r>
            <a:r>
              <a:rPr sz="1800" b="1" spc="-15" dirty="0">
                <a:latin typeface="Arial"/>
                <a:cs typeface="Arial"/>
              </a:rPr>
              <a:t>2D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Tutorial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7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b="1" spc="10" dirty="0">
                <a:latin typeface="Arial"/>
                <a:cs typeface="Arial"/>
              </a:rPr>
              <a:t>Pline </a:t>
            </a:r>
            <a:r>
              <a:rPr sz="1800" b="1" spc="-10" dirty="0">
                <a:latin typeface="Arial"/>
                <a:cs typeface="Arial"/>
              </a:rPr>
              <a:t>Command</a:t>
            </a:r>
            <a:r>
              <a:rPr sz="1800" b="1" spc="-18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15.1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981450" y="3019805"/>
            <a:ext cx="285750" cy="285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03652" y="6677406"/>
            <a:ext cx="3149497" cy="2095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597405" y="1704085"/>
            <a:ext cx="4841875" cy="558165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>
              <a:lnSpc>
                <a:spcPct val="95600"/>
              </a:lnSpc>
              <a:spcBef>
                <a:spcPts val="160"/>
              </a:spcBef>
            </a:pPr>
            <a:r>
              <a:rPr sz="1200" dirty="0">
                <a:latin typeface="Arial"/>
                <a:cs typeface="Arial"/>
              </a:rPr>
              <a:t>A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polyline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is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a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connected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sequence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of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line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segments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created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as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a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single  </a:t>
            </a:r>
            <a:r>
              <a:rPr sz="1200" spc="-5" dirty="0">
                <a:latin typeface="Arial"/>
                <a:cs typeface="Arial"/>
              </a:rPr>
              <a:t>object. You can create straight line segments, arc segments, or a  </a:t>
            </a:r>
            <a:r>
              <a:rPr sz="1200" spc="-15" dirty="0">
                <a:latin typeface="Arial"/>
                <a:cs typeface="Arial"/>
              </a:rPr>
              <a:t>combination </a:t>
            </a:r>
            <a:r>
              <a:rPr sz="1200" spc="-10" dirty="0">
                <a:latin typeface="Arial"/>
                <a:cs typeface="Arial"/>
              </a:rPr>
              <a:t>of the</a:t>
            </a:r>
            <a:r>
              <a:rPr sz="1200" spc="-70" dirty="0">
                <a:latin typeface="Arial"/>
                <a:cs typeface="Arial"/>
              </a:rPr>
              <a:t> </a:t>
            </a:r>
            <a:r>
              <a:rPr sz="1200" spc="-15" dirty="0">
                <a:latin typeface="Arial"/>
                <a:cs typeface="Arial"/>
              </a:rPr>
              <a:t>two.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97405" y="2532380"/>
            <a:ext cx="1530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1.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044700" y="2532380"/>
            <a:ext cx="5918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5" dirty="0">
                <a:latin typeface="Arial"/>
                <a:cs typeface="Arial"/>
              </a:rPr>
              <a:t>C</a:t>
            </a:r>
            <a:r>
              <a:rPr sz="1200" b="1" spc="15" dirty="0">
                <a:latin typeface="Arial"/>
                <a:cs typeface="Arial"/>
              </a:rPr>
              <a:t>h</a:t>
            </a:r>
            <a:r>
              <a:rPr sz="1200" b="1" spc="10" dirty="0">
                <a:latin typeface="Arial"/>
                <a:cs typeface="Arial"/>
              </a:rPr>
              <a:t>o</a:t>
            </a:r>
            <a:r>
              <a:rPr sz="1200" b="1" spc="15" dirty="0">
                <a:latin typeface="Arial"/>
                <a:cs typeface="Arial"/>
              </a:rPr>
              <a:t>o</a:t>
            </a:r>
            <a:r>
              <a:rPr sz="1200" b="1" spc="-10" dirty="0">
                <a:latin typeface="Arial"/>
                <a:cs typeface="Arial"/>
              </a:rPr>
              <a:t>se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956051" y="2448560"/>
            <a:ext cx="3564254" cy="2530475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60"/>
              </a:spcBef>
            </a:pPr>
            <a:r>
              <a:rPr sz="1200" spc="-25" dirty="0">
                <a:latin typeface="Arial"/>
                <a:cs typeface="Arial"/>
              </a:rPr>
              <a:t>Draw,</a:t>
            </a:r>
            <a:r>
              <a:rPr sz="1200" spc="-200" dirty="0">
                <a:latin typeface="Arial"/>
                <a:cs typeface="Arial"/>
              </a:rPr>
              <a:t> </a:t>
            </a:r>
            <a:r>
              <a:rPr sz="1200" spc="-15" dirty="0">
                <a:latin typeface="Arial"/>
                <a:cs typeface="Arial"/>
              </a:rPr>
              <a:t>Polyline.</a:t>
            </a:r>
            <a:endParaRPr sz="1200">
              <a:latin typeface="Arial"/>
              <a:cs typeface="Arial"/>
            </a:endParaRPr>
          </a:p>
          <a:p>
            <a:pPr marL="482600">
              <a:lnSpc>
                <a:spcPct val="100000"/>
              </a:lnSpc>
              <a:spcBef>
                <a:spcPts val="660"/>
              </a:spcBef>
            </a:pPr>
            <a:r>
              <a:rPr sz="1200" b="1" spc="-5" dirty="0">
                <a:latin typeface="Arial"/>
                <a:cs typeface="Arial"/>
              </a:rPr>
              <a:t>or</a:t>
            </a:r>
            <a:endParaRPr sz="1200">
              <a:latin typeface="Arial"/>
              <a:cs typeface="Arial"/>
            </a:endParaRPr>
          </a:p>
          <a:p>
            <a:pPr marL="26034">
              <a:lnSpc>
                <a:spcPct val="100000"/>
              </a:lnSpc>
              <a:spcBef>
                <a:spcPts val="580"/>
              </a:spcBef>
            </a:pPr>
            <a:r>
              <a:rPr sz="1200" spc="-30" dirty="0">
                <a:latin typeface="Arial"/>
                <a:cs typeface="Arial"/>
              </a:rPr>
              <a:t>the </a:t>
            </a:r>
            <a:r>
              <a:rPr sz="1200" spc="-20" dirty="0">
                <a:latin typeface="Arial"/>
                <a:cs typeface="Arial"/>
              </a:rPr>
              <a:t>Pline</a:t>
            </a:r>
            <a:r>
              <a:rPr sz="1200" spc="-24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icon.</a:t>
            </a:r>
            <a:endParaRPr sz="1200">
              <a:latin typeface="Arial"/>
              <a:cs typeface="Arial"/>
            </a:endParaRPr>
          </a:p>
          <a:p>
            <a:pPr marL="25400" marR="1502410" indent="-11430">
              <a:lnSpc>
                <a:spcPct val="145800"/>
              </a:lnSpc>
            </a:pPr>
            <a:r>
              <a:rPr sz="1200" spc="-10" dirty="0">
                <a:latin typeface="Arial"/>
                <a:cs typeface="Arial"/>
              </a:rPr>
              <a:t>PLINE</a:t>
            </a:r>
            <a:r>
              <a:rPr sz="1200" spc="-140" dirty="0">
                <a:latin typeface="Arial"/>
                <a:cs typeface="Arial"/>
              </a:rPr>
              <a:t> </a:t>
            </a:r>
            <a:r>
              <a:rPr sz="1200" spc="45" dirty="0">
                <a:latin typeface="Arial"/>
                <a:cs typeface="Arial"/>
              </a:rPr>
              <a:t>at</a:t>
            </a:r>
            <a:r>
              <a:rPr sz="1200" spc="-180" dirty="0">
                <a:latin typeface="Arial"/>
                <a:cs typeface="Arial"/>
              </a:rPr>
              <a:t> </a:t>
            </a:r>
            <a:r>
              <a:rPr sz="1200" spc="-30" dirty="0">
                <a:latin typeface="Arial"/>
                <a:cs typeface="Arial"/>
              </a:rPr>
              <a:t>the</a:t>
            </a:r>
            <a:r>
              <a:rPr sz="1200" spc="-95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command</a:t>
            </a:r>
            <a:r>
              <a:rPr sz="1200" spc="-85" dirty="0">
                <a:latin typeface="Arial"/>
                <a:cs typeface="Arial"/>
              </a:rPr>
              <a:t> </a:t>
            </a:r>
            <a:r>
              <a:rPr sz="1200" spc="20" dirty="0">
                <a:latin typeface="Arial"/>
                <a:cs typeface="Arial"/>
              </a:rPr>
              <a:t>prompt  </a:t>
            </a:r>
            <a:r>
              <a:rPr sz="1200" spc="-15" dirty="0">
                <a:latin typeface="Arial"/>
                <a:cs typeface="Arial"/>
              </a:rPr>
              <a:t>Command </a:t>
            </a:r>
            <a:r>
              <a:rPr sz="1200" dirty="0">
                <a:latin typeface="Arial"/>
                <a:cs typeface="Arial"/>
              </a:rPr>
              <a:t>: </a:t>
            </a:r>
            <a:r>
              <a:rPr sz="1200" b="1" dirty="0">
                <a:latin typeface="Arial"/>
                <a:cs typeface="Arial"/>
              </a:rPr>
              <a:t>PLINE </a:t>
            </a:r>
            <a:r>
              <a:rPr sz="1200" spc="-5" dirty="0">
                <a:latin typeface="Arial"/>
                <a:cs typeface="Arial"/>
              </a:rPr>
              <a:t>or</a:t>
            </a:r>
            <a:r>
              <a:rPr sz="1200" spc="-175" dirty="0">
                <a:latin typeface="Arial"/>
                <a:cs typeface="Arial"/>
              </a:rPr>
              <a:t> </a:t>
            </a:r>
            <a:r>
              <a:rPr sz="1200" b="1" spc="15" dirty="0">
                <a:latin typeface="Arial"/>
                <a:cs typeface="Arial"/>
              </a:rPr>
              <a:t>PL</a:t>
            </a:r>
            <a:endParaRPr sz="1200">
              <a:latin typeface="Arial"/>
              <a:cs typeface="Arial"/>
            </a:endParaRPr>
          </a:p>
          <a:p>
            <a:pPr marL="25400" marR="852169" indent="-8890">
              <a:lnSpc>
                <a:spcPct val="145800"/>
              </a:lnSpc>
            </a:pPr>
            <a:r>
              <a:rPr sz="1200" dirty="0">
                <a:latin typeface="Arial"/>
                <a:cs typeface="Arial"/>
              </a:rPr>
              <a:t>A</a:t>
            </a:r>
            <a:r>
              <a:rPr sz="1200" spc="-18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point</a:t>
            </a:r>
            <a:r>
              <a:rPr sz="1200" spc="-114" dirty="0">
                <a:latin typeface="Arial"/>
                <a:cs typeface="Arial"/>
              </a:rPr>
              <a:t> </a:t>
            </a:r>
            <a:r>
              <a:rPr sz="1200" spc="35" dirty="0">
                <a:latin typeface="Arial"/>
                <a:cs typeface="Arial"/>
              </a:rPr>
              <a:t>on</a:t>
            </a:r>
            <a:r>
              <a:rPr sz="1200" spc="-180" dirty="0">
                <a:latin typeface="Arial"/>
                <a:cs typeface="Arial"/>
              </a:rPr>
              <a:t> </a:t>
            </a:r>
            <a:r>
              <a:rPr sz="1200" spc="-30" dirty="0">
                <a:latin typeface="Arial"/>
                <a:cs typeface="Arial"/>
              </a:rPr>
              <a:t>the</a:t>
            </a:r>
            <a:r>
              <a:rPr sz="1200" spc="-150" dirty="0">
                <a:latin typeface="Arial"/>
                <a:cs typeface="Arial"/>
              </a:rPr>
              <a:t> </a:t>
            </a:r>
            <a:r>
              <a:rPr sz="1200" spc="-15" dirty="0">
                <a:latin typeface="Arial"/>
                <a:cs typeface="Arial"/>
              </a:rPr>
              <a:t>drawing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spc="-30" dirty="0">
                <a:latin typeface="Arial"/>
                <a:cs typeface="Arial"/>
              </a:rPr>
              <a:t>to</a:t>
            </a:r>
            <a:r>
              <a:rPr sz="1200" spc="-170" dirty="0">
                <a:latin typeface="Arial"/>
                <a:cs typeface="Arial"/>
              </a:rPr>
              <a:t> </a:t>
            </a:r>
            <a:r>
              <a:rPr sz="1200" spc="15" dirty="0">
                <a:latin typeface="Arial"/>
                <a:cs typeface="Arial"/>
              </a:rPr>
              <a:t>start</a:t>
            </a:r>
            <a:r>
              <a:rPr sz="1200" spc="-160" dirty="0">
                <a:latin typeface="Arial"/>
                <a:cs typeface="Arial"/>
              </a:rPr>
              <a:t> </a:t>
            </a:r>
            <a:r>
              <a:rPr sz="1200" spc="-30" dirty="0">
                <a:latin typeface="Arial"/>
                <a:cs typeface="Arial"/>
              </a:rPr>
              <a:t>the</a:t>
            </a:r>
            <a:r>
              <a:rPr sz="1200" spc="-15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polyline  </a:t>
            </a:r>
            <a:r>
              <a:rPr sz="1200" spc="-15" dirty="0">
                <a:latin typeface="Arial"/>
                <a:cs typeface="Arial"/>
              </a:rPr>
              <a:t>From</a:t>
            </a:r>
            <a:r>
              <a:rPr sz="1200" spc="-195" dirty="0">
                <a:latin typeface="Arial"/>
                <a:cs typeface="Arial"/>
              </a:rPr>
              <a:t> </a:t>
            </a:r>
            <a:r>
              <a:rPr sz="1200" spc="-15" dirty="0">
                <a:latin typeface="Arial"/>
                <a:cs typeface="Arial"/>
              </a:rPr>
              <a:t>point:(</a:t>
            </a:r>
            <a:r>
              <a:rPr sz="1200" b="1" spc="-15" dirty="0">
                <a:latin typeface="Arial"/>
                <a:cs typeface="Arial"/>
              </a:rPr>
              <a:t>select</a:t>
            </a:r>
            <a:r>
              <a:rPr sz="1200" spc="-15" dirty="0">
                <a:latin typeface="Arial"/>
                <a:cs typeface="Arial"/>
              </a:rPr>
              <a:t>)</a:t>
            </a:r>
            <a:endParaRPr sz="1200">
              <a:latin typeface="Arial"/>
              <a:cs typeface="Arial"/>
            </a:endParaRPr>
          </a:p>
          <a:p>
            <a:pPr marL="25400" marR="5080" indent="-11430">
              <a:lnSpc>
                <a:spcPct val="107700"/>
              </a:lnSpc>
              <a:spcBef>
                <a:spcPts val="450"/>
              </a:spcBef>
            </a:pPr>
            <a:r>
              <a:rPr sz="1200" spc="-35" dirty="0">
                <a:latin typeface="Arial"/>
                <a:cs typeface="Arial"/>
              </a:rPr>
              <a:t>One </a:t>
            </a:r>
            <a:r>
              <a:rPr sz="1200" spc="20" dirty="0">
                <a:latin typeface="Arial"/>
                <a:cs typeface="Arial"/>
              </a:rPr>
              <a:t>ofthe </a:t>
            </a:r>
            <a:r>
              <a:rPr sz="1200" spc="-25" dirty="0">
                <a:latin typeface="Arial"/>
                <a:cs typeface="Arial"/>
              </a:rPr>
              <a:t>following </a:t>
            </a:r>
            <a:r>
              <a:rPr sz="1200" spc="-30" dirty="0">
                <a:latin typeface="Arial"/>
                <a:cs typeface="Arial"/>
              </a:rPr>
              <a:t>options  </a:t>
            </a:r>
            <a:r>
              <a:rPr sz="1200" spc="-5" dirty="0">
                <a:latin typeface="Arial"/>
                <a:cs typeface="Arial"/>
              </a:rPr>
              <a:t>Arc/Close/Halfwidth/Length/Undo/Width/&lt;endpoint</a:t>
            </a:r>
            <a:r>
              <a:rPr sz="1200" spc="-260" dirty="0">
                <a:latin typeface="Arial"/>
                <a:cs typeface="Arial"/>
              </a:rPr>
              <a:t> </a:t>
            </a:r>
            <a:r>
              <a:rPr sz="1200" spc="45" dirty="0">
                <a:latin typeface="Arial"/>
                <a:cs typeface="Arial"/>
              </a:rPr>
              <a:t>of  </a:t>
            </a:r>
            <a:r>
              <a:rPr sz="1200" spc="-10" dirty="0">
                <a:latin typeface="Arial"/>
                <a:cs typeface="Arial"/>
              </a:rPr>
              <a:t>line&gt;: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97405" y="2972053"/>
            <a:ext cx="153035" cy="558800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60"/>
              </a:spcBef>
            </a:pPr>
            <a:r>
              <a:rPr sz="1200" dirty="0">
                <a:latin typeface="Arial"/>
                <a:cs typeface="Arial"/>
              </a:rPr>
              <a:t>2.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sz="1200" dirty="0">
                <a:latin typeface="Arial"/>
                <a:cs typeface="Arial"/>
              </a:rPr>
              <a:t>3.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044700" y="2972053"/>
            <a:ext cx="382905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58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Pick  </a:t>
            </a:r>
            <a:r>
              <a:rPr sz="1200" b="1" spc="10" dirty="0">
                <a:latin typeface="Arial"/>
                <a:cs typeface="Arial"/>
              </a:rPr>
              <a:t>T</a:t>
            </a:r>
            <a:r>
              <a:rPr sz="1200" b="1" spc="-10" dirty="0">
                <a:latin typeface="Arial"/>
                <a:cs typeface="Arial"/>
              </a:rPr>
              <a:t>y</a:t>
            </a:r>
            <a:r>
              <a:rPr sz="1200" b="1" dirty="0">
                <a:latin typeface="Arial"/>
                <a:cs typeface="Arial"/>
              </a:rPr>
              <a:t>pe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597405" y="3855973"/>
            <a:ext cx="1530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4.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044700" y="3855973"/>
            <a:ext cx="3390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Pick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597405" y="4376420"/>
            <a:ext cx="1530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5.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044700" y="4376420"/>
            <a:ext cx="3829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10" dirty="0">
                <a:latin typeface="Arial"/>
                <a:cs typeface="Arial"/>
              </a:rPr>
              <a:t>T</a:t>
            </a:r>
            <a:r>
              <a:rPr sz="1200" b="1" spc="-10" dirty="0">
                <a:latin typeface="Arial"/>
                <a:cs typeface="Arial"/>
              </a:rPr>
              <a:t>y</a:t>
            </a:r>
            <a:r>
              <a:rPr sz="1200" b="1" dirty="0">
                <a:latin typeface="Arial"/>
                <a:cs typeface="Arial"/>
              </a:rPr>
              <a:t>pe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960623" y="5023357"/>
            <a:ext cx="3576954" cy="909319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478155">
              <a:lnSpc>
                <a:spcPct val="100000"/>
              </a:lnSpc>
              <a:spcBef>
                <a:spcPts val="735"/>
              </a:spcBef>
            </a:pPr>
            <a:r>
              <a:rPr sz="1200" b="1" spc="-5" dirty="0">
                <a:latin typeface="Arial"/>
                <a:cs typeface="Arial"/>
              </a:rPr>
              <a:t>or</a:t>
            </a:r>
            <a:endParaRPr sz="1200">
              <a:latin typeface="Arial"/>
              <a:cs typeface="Arial"/>
            </a:endParaRPr>
          </a:p>
          <a:p>
            <a:pPr marL="20955" marR="5080" indent="-8890">
              <a:lnSpc>
                <a:spcPct val="97500"/>
              </a:lnSpc>
              <a:spcBef>
                <a:spcPts val="670"/>
              </a:spcBef>
            </a:pPr>
            <a:r>
              <a:rPr sz="1200" dirty="0">
                <a:latin typeface="Arial"/>
                <a:cs typeface="Arial"/>
              </a:rPr>
              <a:t>A </a:t>
            </a:r>
            <a:r>
              <a:rPr sz="1200" spc="-5" dirty="0">
                <a:latin typeface="Arial"/>
                <a:cs typeface="Arial"/>
              </a:rPr>
              <a:t>point </a:t>
            </a:r>
            <a:r>
              <a:rPr sz="1200" spc="-30" dirty="0">
                <a:latin typeface="Arial"/>
                <a:cs typeface="Arial"/>
              </a:rPr>
              <a:t>to </a:t>
            </a:r>
            <a:r>
              <a:rPr sz="1200" spc="-20" dirty="0">
                <a:latin typeface="Arial"/>
                <a:cs typeface="Arial"/>
              </a:rPr>
              <a:t>continue </a:t>
            </a:r>
            <a:r>
              <a:rPr sz="1200" spc="-25" dirty="0">
                <a:latin typeface="Arial"/>
                <a:cs typeface="Arial"/>
              </a:rPr>
              <a:t>drawing  </a:t>
            </a:r>
            <a:r>
              <a:rPr sz="1200" dirty="0">
                <a:latin typeface="Arial"/>
                <a:cs typeface="Arial"/>
              </a:rPr>
              <a:t>Arc/Close/Halfwidth/Length/Undo/Width/&lt;endpointof  </a:t>
            </a:r>
            <a:r>
              <a:rPr sz="1200" spc="-10" dirty="0">
                <a:latin typeface="Arial"/>
                <a:cs typeface="Arial"/>
              </a:rPr>
              <a:t>line&gt;:</a:t>
            </a:r>
            <a:r>
              <a:rPr sz="1200" spc="-150" dirty="0">
                <a:latin typeface="Arial"/>
                <a:cs typeface="Arial"/>
              </a:rPr>
              <a:t> </a:t>
            </a:r>
            <a:r>
              <a:rPr sz="1200" spc="-15" dirty="0">
                <a:latin typeface="Arial"/>
                <a:cs typeface="Arial"/>
              </a:rPr>
              <a:t>(</a:t>
            </a:r>
            <a:r>
              <a:rPr sz="1200" b="1" spc="-15" dirty="0">
                <a:latin typeface="Arial"/>
                <a:cs typeface="Arial"/>
              </a:rPr>
              <a:t>pick</a:t>
            </a:r>
            <a:r>
              <a:rPr sz="1200" b="1" spc="-19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point</a:t>
            </a:r>
            <a:r>
              <a:rPr sz="1200" spc="-10" dirty="0">
                <a:latin typeface="Arial"/>
                <a:cs typeface="Arial"/>
              </a:rPr>
              <a:t>)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597405" y="5367782"/>
            <a:ext cx="1530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6.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044700" y="5367782"/>
            <a:ext cx="3390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Pick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969005" y="6361429"/>
            <a:ext cx="169481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5" dirty="0">
                <a:latin typeface="Arial"/>
                <a:cs typeface="Arial"/>
              </a:rPr>
              <a:t>Polyline </a:t>
            </a:r>
            <a:r>
              <a:rPr sz="1200" i="1" dirty="0">
                <a:latin typeface="Arial"/>
                <a:cs typeface="Arial"/>
              </a:rPr>
              <a:t>as </a:t>
            </a:r>
            <a:r>
              <a:rPr sz="1200" i="1" spc="5" dirty="0">
                <a:latin typeface="Arial"/>
                <a:cs typeface="Arial"/>
              </a:rPr>
              <a:t>one</a:t>
            </a:r>
            <a:r>
              <a:rPr sz="1200" i="1" spc="-145" dirty="0">
                <a:latin typeface="Arial"/>
                <a:cs typeface="Arial"/>
              </a:rPr>
              <a:t> </a:t>
            </a:r>
            <a:r>
              <a:rPr sz="1200" i="1" spc="5" dirty="0">
                <a:latin typeface="Arial"/>
                <a:cs typeface="Arial"/>
              </a:rPr>
              <a:t>segment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673855" y="9410192"/>
            <a:ext cx="4381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imes New Roman"/>
                <a:cs typeface="Times New Roman"/>
              </a:rPr>
              <a:t>- 128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-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7053" y="759206"/>
            <a:ext cx="23628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3.4 </a:t>
            </a:r>
            <a:r>
              <a:rPr sz="1800" b="1" dirty="0">
                <a:latin typeface="Arial"/>
                <a:cs typeface="Arial"/>
              </a:rPr>
              <a:t>Orthogonal</a:t>
            </a:r>
            <a:r>
              <a:rPr sz="1800" b="1" spc="-8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Lines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24253" y="1534921"/>
            <a:ext cx="5168900" cy="400050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 marR="5080">
              <a:lnSpc>
                <a:spcPct val="104600"/>
              </a:lnSpc>
              <a:spcBef>
                <a:spcPts val="30"/>
              </a:spcBef>
            </a:pPr>
            <a:r>
              <a:rPr sz="1200" spc="-5" dirty="0">
                <a:latin typeface="Arial"/>
                <a:cs typeface="Arial"/>
              </a:rPr>
              <a:t>Controls lines </a:t>
            </a:r>
            <a:r>
              <a:rPr sz="1200" dirty="0">
                <a:latin typeface="Arial"/>
                <a:cs typeface="Arial"/>
              </a:rPr>
              <a:t>from </a:t>
            </a:r>
            <a:r>
              <a:rPr sz="1200" spc="-5" dirty="0">
                <a:latin typeface="Arial"/>
                <a:cs typeface="Arial"/>
              </a:rPr>
              <a:t>being drawn </a:t>
            </a:r>
            <a:r>
              <a:rPr sz="1200" dirty="0">
                <a:latin typeface="Arial"/>
                <a:cs typeface="Arial"/>
              </a:rPr>
              <a:t>at </a:t>
            </a:r>
            <a:r>
              <a:rPr sz="1200" spc="-5" dirty="0">
                <a:latin typeface="Arial"/>
                <a:cs typeface="Arial"/>
              </a:rPr>
              <a:t>various angles to straight lines. When the  snap grid is rotated, ortho mode rotates</a:t>
            </a:r>
            <a:r>
              <a:rPr sz="1200" spc="3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accordingly.</a:t>
            </a:r>
            <a:endParaRPr sz="12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619534" y="2282148"/>
          <a:ext cx="3726179" cy="12294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6700"/>
                <a:gridCol w="1254760"/>
                <a:gridCol w="2204719"/>
              </a:tblGrid>
              <a:tr h="218098">
                <a:tc>
                  <a:txBody>
                    <a:bodyPr/>
                    <a:lstStyle/>
                    <a:p>
                      <a:pPr marL="31750">
                        <a:lnSpc>
                          <a:spcPts val="1325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1.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314">
                        <a:lnSpc>
                          <a:spcPts val="1325"/>
                        </a:lnSpc>
                      </a:pPr>
                      <a:r>
                        <a:rPr sz="1200" b="1" spc="-10" dirty="0">
                          <a:latin typeface="Arial"/>
                          <a:cs typeface="Arial"/>
                        </a:rPr>
                        <a:t>Press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4154">
                        <a:lnSpc>
                          <a:spcPts val="1325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Function Key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F8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5295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  <a:spcBef>
                          <a:spcPts val="845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2.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07314">
                        <a:lnSpc>
                          <a:spcPct val="100000"/>
                        </a:lnSpc>
                        <a:spcBef>
                          <a:spcPts val="845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Double</a:t>
                      </a:r>
                      <a:r>
                        <a:rPr sz="12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Click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4154"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or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192405" algn="ctr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ORTHO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from the Status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Bar.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3020" marB="0"/>
                </a:tc>
              </a:tr>
              <a:tr h="481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31750">
                        <a:lnSpc>
                          <a:spcPts val="1355"/>
                        </a:lnSpc>
                        <a:spcBef>
                          <a:spcPts val="845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3.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07314">
                        <a:lnSpc>
                          <a:spcPts val="1355"/>
                        </a:lnSpc>
                        <a:spcBef>
                          <a:spcPts val="845"/>
                        </a:spcBef>
                      </a:pPr>
                      <a:r>
                        <a:rPr sz="1200" b="1" spc="-10" dirty="0">
                          <a:latin typeface="Arial"/>
                          <a:cs typeface="Arial"/>
                        </a:rPr>
                        <a:t>Press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4154"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or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224154">
                        <a:lnSpc>
                          <a:spcPts val="1355"/>
                        </a:lnSpc>
                        <a:spcBef>
                          <a:spcPts val="640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CTRL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+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L.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3020" marB="0"/>
                </a:tc>
              </a:tr>
            </a:tbl>
          </a:graphicData>
        </a:graphic>
      </p:graphicFrame>
      <p:grpSp>
        <p:nvGrpSpPr>
          <p:cNvPr id="5" name="object 5"/>
          <p:cNvGrpSpPr/>
          <p:nvPr/>
        </p:nvGrpSpPr>
        <p:grpSpPr>
          <a:xfrm>
            <a:off x="1760982" y="3953255"/>
            <a:ext cx="4581525" cy="2273935"/>
            <a:chOff x="1760982" y="3953255"/>
            <a:chExt cx="4581525" cy="2273935"/>
          </a:xfrm>
        </p:grpSpPr>
        <p:sp>
          <p:nvSpPr>
            <p:cNvPr id="6" name="object 6"/>
            <p:cNvSpPr/>
            <p:nvPr/>
          </p:nvSpPr>
          <p:spPr>
            <a:xfrm>
              <a:off x="2001788" y="3953255"/>
              <a:ext cx="4107165" cy="227380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760982" y="4639055"/>
              <a:ext cx="4581525" cy="1033780"/>
            </a:xfrm>
            <a:custGeom>
              <a:avLst/>
              <a:gdLst/>
              <a:ahLst/>
              <a:cxnLst/>
              <a:rect l="l" t="t" r="r" b="b"/>
              <a:pathLst>
                <a:path w="4581525" h="1033779">
                  <a:moveTo>
                    <a:pt x="1033272" y="800100"/>
                  </a:moveTo>
                  <a:lnTo>
                    <a:pt x="950214" y="779526"/>
                  </a:lnTo>
                  <a:lnTo>
                    <a:pt x="957503" y="812038"/>
                  </a:lnTo>
                  <a:lnTo>
                    <a:pt x="3048" y="1024128"/>
                  </a:lnTo>
                  <a:lnTo>
                    <a:pt x="0" y="1026414"/>
                  </a:lnTo>
                  <a:lnTo>
                    <a:pt x="0" y="1030224"/>
                  </a:lnTo>
                  <a:lnTo>
                    <a:pt x="1524" y="1033272"/>
                  </a:lnTo>
                  <a:lnTo>
                    <a:pt x="5334" y="1033272"/>
                  </a:lnTo>
                  <a:lnTo>
                    <a:pt x="959726" y="821944"/>
                  </a:lnTo>
                  <a:lnTo>
                    <a:pt x="966978" y="854202"/>
                  </a:lnTo>
                  <a:lnTo>
                    <a:pt x="1022057" y="809244"/>
                  </a:lnTo>
                  <a:lnTo>
                    <a:pt x="1033272" y="800100"/>
                  </a:lnTo>
                  <a:close/>
                </a:path>
                <a:path w="4581525" h="1033779">
                  <a:moveTo>
                    <a:pt x="4581144" y="914400"/>
                  </a:moveTo>
                  <a:lnTo>
                    <a:pt x="4579620" y="910590"/>
                  </a:lnTo>
                  <a:lnTo>
                    <a:pt x="3495891" y="44373"/>
                  </a:lnTo>
                  <a:lnTo>
                    <a:pt x="3503295" y="35052"/>
                  </a:lnTo>
                  <a:lnTo>
                    <a:pt x="3516630" y="18288"/>
                  </a:lnTo>
                  <a:lnTo>
                    <a:pt x="3433572" y="0"/>
                  </a:lnTo>
                  <a:lnTo>
                    <a:pt x="3469386" y="77724"/>
                  </a:lnTo>
                  <a:lnTo>
                    <a:pt x="3490188" y="51549"/>
                  </a:lnTo>
                  <a:lnTo>
                    <a:pt x="4573524" y="918210"/>
                  </a:lnTo>
                  <a:lnTo>
                    <a:pt x="4576572" y="919734"/>
                  </a:lnTo>
                  <a:lnTo>
                    <a:pt x="4580382" y="917448"/>
                  </a:lnTo>
                  <a:lnTo>
                    <a:pt x="4581144" y="9144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612140" y="5689346"/>
            <a:ext cx="847090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ts val="141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Line</a:t>
            </a:r>
            <a:r>
              <a:rPr sz="1200" spc="-7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drawn</a:t>
            </a:r>
            <a:endParaRPr sz="1200">
              <a:latin typeface="Arial"/>
              <a:cs typeface="Arial"/>
            </a:endParaRPr>
          </a:p>
          <a:p>
            <a:pPr marL="12700" marR="5080" indent="549910" algn="r">
              <a:lnSpc>
                <a:spcPts val="1380"/>
              </a:lnSpc>
              <a:spcBef>
                <a:spcPts val="65"/>
              </a:spcBef>
            </a:pPr>
            <a:r>
              <a:rPr sz="1200" spc="-10" dirty="0">
                <a:latin typeface="Arial"/>
                <a:cs typeface="Arial"/>
              </a:rPr>
              <a:t>with  </a:t>
            </a:r>
            <a:r>
              <a:rPr sz="1200" spc="-5" dirty="0">
                <a:latin typeface="Arial"/>
                <a:cs typeface="Arial"/>
              </a:rPr>
              <a:t>ORTHO</a:t>
            </a:r>
            <a:r>
              <a:rPr sz="1200" spc="-9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416294" y="5460746"/>
            <a:ext cx="771525" cy="73406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>
              <a:lnSpc>
                <a:spcPts val="1380"/>
              </a:lnSpc>
              <a:spcBef>
                <a:spcPts val="195"/>
              </a:spcBef>
            </a:pPr>
            <a:r>
              <a:rPr sz="1200" spc="-5" dirty="0">
                <a:latin typeface="Arial"/>
                <a:cs typeface="Arial"/>
              </a:rPr>
              <a:t>Line</a:t>
            </a:r>
            <a:r>
              <a:rPr sz="1200" spc="-5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drawn  </a:t>
            </a:r>
            <a:r>
              <a:rPr sz="1200" spc="-10" dirty="0">
                <a:latin typeface="Arial"/>
                <a:cs typeface="Arial"/>
              </a:rPr>
              <a:t>with  </a:t>
            </a:r>
            <a:r>
              <a:rPr sz="1200" dirty="0">
                <a:latin typeface="Arial"/>
                <a:cs typeface="Arial"/>
              </a:rPr>
              <a:t>ORTHO  </a:t>
            </a:r>
            <a:r>
              <a:rPr sz="1200" spc="-5" dirty="0">
                <a:latin typeface="Arial"/>
                <a:cs typeface="Arial"/>
              </a:rPr>
              <a:t>OFF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40405" y="426973"/>
            <a:ext cx="22821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latin typeface="Arial"/>
                <a:cs typeface="Arial"/>
              </a:rPr>
              <a:t>AutoCAD </a:t>
            </a:r>
            <a:r>
              <a:rPr sz="1800" b="1" spc="-15" dirty="0">
                <a:latin typeface="Arial"/>
                <a:cs typeface="Arial"/>
              </a:rPr>
              <a:t>2D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Tutorial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52144" y="923544"/>
            <a:ext cx="5486400" cy="0"/>
          </a:xfrm>
          <a:custGeom>
            <a:avLst/>
            <a:gdLst/>
            <a:ahLst/>
            <a:cxnLst/>
            <a:rect l="l" t="t" r="r" b="b"/>
            <a:pathLst>
              <a:path w="5486400">
                <a:moveTo>
                  <a:pt x="0" y="0"/>
                </a:moveTo>
                <a:lnTo>
                  <a:pt x="5486400" y="0"/>
                </a:lnTo>
              </a:path>
            </a:pathLst>
          </a:custGeom>
          <a:ln w="571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48555" y="2181605"/>
            <a:ext cx="294894" cy="2948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140205" y="1161529"/>
            <a:ext cx="1597025" cy="741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latin typeface="Arial"/>
                <a:cs typeface="Arial"/>
              </a:rPr>
              <a:t>Rectangle</a:t>
            </a:r>
            <a:r>
              <a:rPr sz="1800" b="1" spc="-18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16.2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75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tabLst>
                <a:tab pos="926465" algn="l"/>
              </a:tabLst>
            </a:pPr>
            <a:r>
              <a:rPr sz="1200" spc="-10" dirty="0">
                <a:latin typeface="Arial"/>
                <a:cs typeface="Arial"/>
              </a:rPr>
              <a:t>1.	</a:t>
            </a:r>
            <a:r>
              <a:rPr sz="1200" b="1" spc="10" dirty="0">
                <a:latin typeface="Arial"/>
                <a:cs typeface="Arial"/>
              </a:rPr>
              <a:t>Choose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932856" y="1610360"/>
            <a:ext cx="3604260" cy="2338070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R="2378075" algn="ctr">
              <a:lnSpc>
                <a:spcPct val="100000"/>
              </a:lnSpc>
              <a:spcBef>
                <a:spcPts val="760"/>
              </a:spcBef>
            </a:pPr>
            <a:r>
              <a:rPr sz="1200" spc="-5" dirty="0">
                <a:latin typeface="Arial"/>
                <a:cs typeface="Arial"/>
              </a:rPr>
              <a:t>Draw,</a:t>
            </a:r>
            <a:r>
              <a:rPr sz="1200" spc="-5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Rectangle.</a:t>
            </a:r>
            <a:endParaRPr sz="1200">
              <a:latin typeface="Arial"/>
              <a:cs typeface="Arial"/>
            </a:endParaRPr>
          </a:p>
          <a:p>
            <a:pPr marR="2432050" algn="ctr">
              <a:lnSpc>
                <a:spcPct val="100000"/>
              </a:lnSpc>
              <a:spcBef>
                <a:spcPts val="660"/>
              </a:spcBef>
            </a:pPr>
            <a:r>
              <a:rPr sz="1200" b="1" spc="-5" dirty="0">
                <a:latin typeface="Arial"/>
                <a:cs typeface="Arial"/>
              </a:rPr>
              <a:t>or</a:t>
            </a:r>
            <a:endParaRPr sz="1200">
              <a:latin typeface="Arial"/>
              <a:cs typeface="Arial"/>
            </a:endParaRPr>
          </a:p>
          <a:p>
            <a:pPr marR="2240915" algn="ctr">
              <a:lnSpc>
                <a:spcPct val="100000"/>
              </a:lnSpc>
              <a:spcBef>
                <a:spcPts val="660"/>
              </a:spcBef>
            </a:pPr>
            <a:r>
              <a:rPr sz="1200" spc="-5" dirty="0">
                <a:latin typeface="Arial"/>
                <a:cs typeface="Arial"/>
              </a:rPr>
              <a:t>the Rectangle</a:t>
            </a:r>
            <a:r>
              <a:rPr sz="1200" spc="-7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icon.</a:t>
            </a:r>
            <a:endParaRPr sz="1200">
              <a:latin typeface="Arial"/>
              <a:cs typeface="Arial"/>
            </a:endParaRPr>
          </a:p>
          <a:p>
            <a:pPr marR="2432050" algn="ctr">
              <a:lnSpc>
                <a:spcPct val="100000"/>
              </a:lnSpc>
              <a:spcBef>
                <a:spcPts val="660"/>
              </a:spcBef>
            </a:pPr>
            <a:r>
              <a:rPr sz="1200" b="1" spc="-5" dirty="0">
                <a:latin typeface="Arial"/>
                <a:cs typeface="Arial"/>
              </a:rPr>
              <a:t>or</a:t>
            </a:r>
            <a:endParaRPr sz="1200">
              <a:latin typeface="Arial"/>
              <a:cs typeface="Arial"/>
            </a:endParaRPr>
          </a:p>
          <a:p>
            <a:pPr marL="48260" marR="5080" indent="-30480">
              <a:lnSpc>
                <a:spcPct val="114999"/>
              </a:lnSpc>
              <a:spcBef>
                <a:spcPts val="275"/>
              </a:spcBef>
            </a:pPr>
            <a:r>
              <a:rPr sz="1200" spc="-5" dirty="0">
                <a:latin typeface="Arial"/>
                <a:cs typeface="Arial"/>
              </a:rPr>
              <a:t>Rectang </a:t>
            </a:r>
            <a:r>
              <a:rPr sz="1200" dirty="0">
                <a:latin typeface="Arial"/>
                <a:cs typeface="Arial"/>
              </a:rPr>
              <a:t>at the </a:t>
            </a:r>
            <a:r>
              <a:rPr sz="1200" spc="-5" dirty="0">
                <a:latin typeface="Arial"/>
                <a:cs typeface="Arial"/>
              </a:rPr>
              <a:t>command </a:t>
            </a:r>
            <a:r>
              <a:rPr sz="1200" dirty="0">
                <a:latin typeface="Arial"/>
                <a:cs typeface="Arial"/>
              </a:rPr>
              <a:t>prompt </a:t>
            </a:r>
            <a:r>
              <a:rPr sz="1200" spc="-5" dirty="0">
                <a:latin typeface="Arial"/>
                <a:cs typeface="Arial"/>
              </a:rPr>
              <a:t>Command:  </a:t>
            </a:r>
            <a:r>
              <a:rPr sz="1200" spc="-15" dirty="0">
                <a:latin typeface="Arial"/>
                <a:cs typeface="Arial"/>
              </a:rPr>
              <a:t>RECTANG</a:t>
            </a:r>
            <a:r>
              <a:rPr sz="1200" spc="-85" dirty="0">
                <a:latin typeface="Arial"/>
                <a:cs typeface="Arial"/>
              </a:rPr>
              <a:t> </a:t>
            </a:r>
            <a:r>
              <a:rPr sz="1200" spc="-15" dirty="0">
                <a:latin typeface="Arial"/>
                <a:cs typeface="Arial"/>
              </a:rPr>
              <a:t>Chamfer/Elevation/Fillet/Thickness/Width/</a:t>
            </a:r>
            <a:endParaRPr sz="1200">
              <a:latin typeface="Arial"/>
              <a:cs typeface="Arial"/>
            </a:endParaRPr>
          </a:p>
          <a:p>
            <a:pPr marL="48260">
              <a:lnSpc>
                <a:spcPct val="100000"/>
              </a:lnSpc>
              <a:spcBef>
                <a:spcPts val="665"/>
              </a:spcBef>
            </a:pPr>
            <a:r>
              <a:rPr sz="1200" spc="-15" dirty="0">
                <a:latin typeface="Arial"/>
                <a:cs typeface="Arial"/>
              </a:rPr>
              <a:t>&lt;First</a:t>
            </a:r>
            <a:r>
              <a:rPr sz="1200" spc="-60" dirty="0">
                <a:latin typeface="Arial"/>
                <a:cs typeface="Arial"/>
              </a:rPr>
              <a:t> </a:t>
            </a:r>
            <a:r>
              <a:rPr sz="1200" spc="-15" dirty="0">
                <a:latin typeface="Arial"/>
                <a:cs typeface="Arial"/>
              </a:rPr>
              <a:t>corner&gt;:</a:t>
            </a:r>
            <a:endParaRPr sz="1200">
              <a:latin typeface="Arial"/>
              <a:cs typeface="Arial"/>
            </a:endParaRPr>
          </a:p>
          <a:p>
            <a:pPr marL="40640">
              <a:lnSpc>
                <a:spcPct val="100000"/>
              </a:lnSpc>
              <a:spcBef>
                <a:spcPts val="580"/>
              </a:spcBef>
            </a:pPr>
            <a:r>
              <a:rPr sz="1200" spc="-15" dirty="0">
                <a:latin typeface="Arial"/>
                <a:cs typeface="Arial"/>
              </a:rPr>
              <a:t>first corner.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55"/>
              </a:spcBef>
            </a:pPr>
            <a:r>
              <a:rPr sz="1200" dirty="0">
                <a:latin typeface="Arial"/>
                <a:cs typeface="Arial"/>
              </a:rPr>
              <a:t>other corner </a:t>
            </a:r>
            <a:r>
              <a:rPr sz="1200" spc="-5" dirty="0">
                <a:latin typeface="Arial"/>
                <a:cs typeface="Arial"/>
              </a:rPr>
              <a:t>or </a:t>
            </a:r>
            <a:r>
              <a:rPr sz="1200" dirty="0">
                <a:latin typeface="Arial"/>
                <a:cs typeface="Arial"/>
              </a:rPr>
              <a:t>type </a:t>
            </a:r>
            <a:r>
              <a:rPr sz="1200" spc="-5" dirty="0">
                <a:latin typeface="Arial"/>
                <a:cs typeface="Arial"/>
              </a:rPr>
              <a:t>coordinates </a:t>
            </a:r>
            <a:r>
              <a:rPr sz="1200" b="1" dirty="0">
                <a:latin typeface="Arial"/>
                <a:cs typeface="Arial"/>
              </a:rPr>
              <a:t>(i.e.</a:t>
            </a:r>
            <a:r>
              <a:rPr sz="1200" b="1" spc="15" dirty="0">
                <a:latin typeface="Arial"/>
                <a:cs typeface="Arial"/>
              </a:rPr>
              <a:t> </a:t>
            </a:r>
            <a:r>
              <a:rPr sz="1200" b="1" spc="-15" dirty="0">
                <a:latin typeface="Arial"/>
                <a:cs typeface="Arial"/>
              </a:rPr>
              <a:t>@4,2)</a:t>
            </a:r>
            <a:r>
              <a:rPr sz="1200" spc="-15" dirty="0"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97405" y="2227580"/>
            <a:ext cx="1504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latin typeface="Arial"/>
                <a:cs typeface="Arial"/>
              </a:rPr>
              <a:t>2</a:t>
            </a:r>
            <a:r>
              <a:rPr sz="1200" dirty="0"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054605" y="2227580"/>
            <a:ext cx="3822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5" dirty="0">
                <a:latin typeface="Arial"/>
                <a:cs typeface="Arial"/>
              </a:rPr>
              <a:t>Click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97405" y="2739643"/>
            <a:ext cx="1504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latin typeface="Arial"/>
                <a:cs typeface="Arial"/>
              </a:rPr>
              <a:t>3</a:t>
            </a:r>
            <a:r>
              <a:rPr sz="1200" dirty="0"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054605" y="2739643"/>
            <a:ext cx="3854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10" dirty="0">
                <a:latin typeface="Arial"/>
                <a:cs typeface="Arial"/>
              </a:rPr>
              <a:t>T</a:t>
            </a:r>
            <a:r>
              <a:rPr sz="1200" b="1" spc="-5" dirty="0">
                <a:latin typeface="Arial"/>
                <a:cs typeface="Arial"/>
              </a:rPr>
              <a:t>y</a:t>
            </a:r>
            <a:r>
              <a:rPr sz="1200" b="1" spc="10" dirty="0">
                <a:latin typeface="Arial"/>
                <a:cs typeface="Arial"/>
              </a:rPr>
              <a:t>pe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597405" y="3391153"/>
            <a:ext cx="150495" cy="557530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sz="1200" spc="-25" dirty="0">
                <a:latin typeface="Arial"/>
                <a:cs typeface="Arial"/>
              </a:rPr>
              <a:t>4</a:t>
            </a:r>
            <a:r>
              <a:rPr sz="1200" dirty="0"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sz="1200" spc="-25" dirty="0">
                <a:latin typeface="Arial"/>
                <a:cs typeface="Arial"/>
              </a:rPr>
              <a:t>5</a:t>
            </a:r>
            <a:r>
              <a:rPr sz="1200" dirty="0"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054605" y="3391153"/>
            <a:ext cx="339090" cy="5575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54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Pick  Pick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076450" y="4267200"/>
            <a:ext cx="3429000" cy="2781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673855" y="9410192"/>
            <a:ext cx="4381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imes New Roman"/>
                <a:cs typeface="Times New Roman"/>
              </a:rPr>
              <a:t>- 137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-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7053" y="606806"/>
            <a:ext cx="11696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3.6</a:t>
            </a:r>
            <a:r>
              <a:rPr sz="1800" b="1" spc="-5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Circles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67053" y="1202689"/>
            <a:ext cx="143827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5" dirty="0">
                <a:latin typeface="Arial"/>
                <a:cs typeface="Arial"/>
              </a:rPr>
              <a:t>Circle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Command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81514" y="1649221"/>
            <a:ext cx="1530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1.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38654" y="1649221"/>
            <a:ext cx="5835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Choose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81514" y="2178811"/>
            <a:ext cx="1530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2.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438654" y="2178811"/>
            <a:ext cx="3898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Click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81514" y="2708402"/>
            <a:ext cx="1530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3.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438654" y="2708402"/>
            <a:ext cx="3810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T</a:t>
            </a:r>
            <a:r>
              <a:rPr sz="1200" b="1" spc="-10" dirty="0">
                <a:latin typeface="Arial"/>
                <a:cs typeface="Arial"/>
              </a:rPr>
              <a:t>y</a:t>
            </a:r>
            <a:r>
              <a:rPr sz="1200" b="1" dirty="0">
                <a:latin typeface="Arial"/>
                <a:cs typeface="Arial"/>
              </a:rPr>
              <a:t>pe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981514" y="3237992"/>
            <a:ext cx="1530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4.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438654" y="3237992"/>
            <a:ext cx="3810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T</a:t>
            </a:r>
            <a:r>
              <a:rPr sz="1200" b="1" spc="-10" dirty="0">
                <a:latin typeface="Arial"/>
                <a:cs typeface="Arial"/>
              </a:rPr>
              <a:t>y</a:t>
            </a:r>
            <a:r>
              <a:rPr sz="1200" b="1" dirty="0">
                <a:latin typeface="Arial"/>
                <a:cs typeface="Arial"/>
              </a:rPr>
              <a:t>pe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428969" y="5086071"/>
            <a:ext cx="1959663" cy="14834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994653" y="3467036"/>
            <a:ext cx="1126309" cy="10394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001439" y="1887410"/>
            <a:ext cx="1126309" cy="10394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959094" y="1319276"/>
            <a:ext cx="123253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i="1" spc="-5" dirty="0">
                <a:latin typeface="Arial"/>
                <a:cs typeface="Arial"/>
              </a:rPr>
              <a:t>Circle, Center</a:t>
            </a:r>
            <a:r>
              <a:rPr sz="1000" i="1" spc="-65" dirty="0">
                <a:latin typeface="Arial"/>
                <a:cs typeface="Arial"/>
              </a:rPr>
              <a:t> </a:t>
            </a:r>
            <a:r>
              <a:rPr sz="1000" i="1" spc="-5" dirty="0">
                <a:latin typeface="Arial"/>
                <a:cs typeface="Arial"/>
              </a:rPr>
              <a:t>Radius</a:t>
            </a:r>
            <a:endParaRPr sz="10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959094" y="3026897"/>
            <a:ext cx="1352550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i="1" spc="-5" dirty="0">
                <a:latin typeface="Arial"/>
                <a:cs typeface="Arial"/>
              </a:rPr>
              <a:t>Circle, Center</a:t>
            </a:r>
            <a:r>
              <a:rPr sz="1000" i="1" spc="-65" dirty="0">
                <a:latin typeface="Arial"/>
                <a:cs typeface="Arial"/>
              </a:rPr>
              <a:t> </a:t>
            </a:r>
            <a:r>
              <a:rPr sz="1000" i="1" spc="-5" dirty="0">
                <a:latin typeface="Arial"/>
                <a:cs typeface="Arial"/>
              </a:rPr>
              <a:t>Diameter</a:t>
            </a:r>
            <a:endParaRPr sz="10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501870" y="4760478"/>
            <a:ext cx="1852930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i="1" spc="-5" dirty="0">
                <a:latin typeface="Arial"/>
                <a:cs typeface="Arial"/>
              </a:rPr>
              <a:t>Circle, Tangent, Tangent</a:t>
            </a:r>
            <a:r>
              <a:rPr sz="1000" i="1" spc="-55" dirty="0">
                <a:latin typeface="Arial"/>
                <a:cs typeface="Arial"/>
              </a:rPr>
              <a:t> </a:t>
            </a:r>
            <a:r>
              <a:rPr sz="1000" i="1" spc="-5" dirty="0">
                <a:latin typeface="Arial"/>
                <a:cs typeface="Arial"/>
              </a:rPr>
              <a:t>Radius</a:t>
            </a:r>
            <a:endParaRPr sz="10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387469" y="6703520"/>
            <a:ext cx="196024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i="1" spc="-5" dirty="0">
                <a:latin typeface="Arial"/>
                <a:cs typeface="Arial"/>
              </a:rPr>
              <a:t>Circle, Tangent, Tangent,</a:t>
            </a:r>
            <a:r>
              <a:rPr sz="1000" i="1" spc="-55" dirty="0">
                <a:latin typeface="Arial"/>
                <a:cs typeface="Arial"/>
              </a:rPr>
              <a:t> </a:t>
            </a:r>
            <a:r>
              <a:rPr sz="1000" i="1" spc="-5" dirty="0">
                <a:latin typeface="Arial"/>
                <a:cs typeface="Arial"/>
              </a:rPr>
              <a:t>Tangent</a:t>
            </a:r>
            <a:endParaRPr sz="10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417314" y="2186177"/>
            <a:ext cx="224027" cy="20345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3352947" y="1566163"/>
            <a:ext cx="2277745" cy="3129915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sz="1200" spc="-5" dirty="0">
                <a:latin typeface="Arial"/>
                <a:cs typeface="Arial"/>
              </a:rPr>
              <a:t>Draw, Circle.</a:t>
            </a:r>
            <a:endParaRPr sz="12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650"/>
              </a:spcBef>
            </a:pPr>
            <a:r>
              <a:rPr sz="1200" b="1" spc="-5" dirty="0">
                <a:latin typeface="Arial"/>
                <a:cs typeface="Arial"/>
              </a:rPr>
              <a:t>or</a:t>
            </a:r>
            <a:endParaRPr sz="12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640"/>
              </a:spcBef>
            </a:pPr>
            <a:r>
              <a:rPr sz="1200" spc="-5" dirty="0">
                <a:latin typeface="Arial"/>
                <a:cs typeface="Arial"/>
              </a:rPr>
              <a:t>the Circle</a:t>
            </a:r>
            <a:r>
              <a:rPr sz="120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icon.</a:t>
            </a:r>
            <a:endParaRPr sz="12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650"/>
              </a:spcBef>
            </a:pPr>
            <a:r>
              <a:rPr sz="1200" b="1" spc="-5" dirty="0">
                <a:latin typeface="Arial"/>
                <a:cs typeface="Arial"/>
              </a:rPr>
              <a:t>or</a:t>
            </a:r>
            <a:endParaRPr sz="1200">
              <a:latin typeface="Arial"/>
              <a:cs typeface="Arial"/>
            </a:endParaRPr>
          </a:p>
          <a:p>
            <a:pPr marL="12700" marR="5080" indent="-635">
              <a:lnSpc>
                <a:spcPts val="2090"/>
              </a:lnSpc>
              <a:spcBef>
                <a:spcPts val="165"/>
              </a:spcBef>
            </a:pPr>
            <a:r>
              <a:rPr sz="1200" spc="-5" dirty="0">
                <a:latin typeface="Arial"/>
                <a:cs typeface="Arial"/>
              </a:rPr>
              <a:t>CIRCLE at the command prompt.  Command: </a:t>
            </a:r>
            <a:r>
              <a:rPr sz="1200" b="1" spc="-5" dirty="0">
                <a:latin typeface="Arial"/>
                <a:cs typeface="Arial"/>
              </a:rPr>
              <a:t>CIRCLE</a:t>
            </a:r>
            <a:endParaRPr sz="1200">
              <a:latin typeface="Arial"/>
              <a:cs typeface="Arial"/>
            </a:endParaRPr>
          </a:p>
          <a:p>
            <a:pPr marL="12700" marR="264795" indent="-635">
              <a:lnSpc>
                <a:spcPct val="104600"/>
              </a:lnSpc>
              <a:spcBef>
                <a:spcPts val="395"/>
              </a:spcBef>
            </a:pPr>
            <a:r>
              <a:rPr sz="1200" spc="-5" dirty="0">
                <a:latin typeface="Arial"/>
                <a:cs typeface="Arial"/>
              </a:rPr>
              <a:t>One of the following </a:t>
            </a:r>
            <a:r>
              <a:rPr sz="1200" spc="-10" dirty="0">
                <a:latin typeface="Arial"/>
                <a:cs typeface="Arial"/>
              </a:rPr>
              <a:t>options:  </a:t>
            </a:r>
            <a:r>
              <a:rPr sz="1200" dirty="0">
                <a:latin typeface="Arial"/>
                <a:cs typeface="Arial"/>
              </a:rPr>
              <a:t>3P/2P/TTR/&lt;&lt;center</a:t>
            </a:r>
            <a:r>
              <a:rPr sz="1200" spc="-9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point&gt;&gt;:</a:t>
            </a:r>
            <a:endParaRPr sz="12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650"/>
              </a:spcBef>
            </a:pPr>
            <a:r>
              <a:rPr sz="1200" b="1" spc="-5" dirty="0">
                <a:latin typeface="Arial"/>
                <a:cs typeface="Arial"/>
              </a:rPr>
              <a:t>or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35"/>
              </a:spcBef>
            </a:pPr>
            <a:r>
              <a:rPr sz="1200" dirty="0">
                <a:latin typeface="Arial"/>
                <a:cs typeface="Arial"/>
              </a:rPr>
              <a:t>A </a:t>
            </a:r>
            <a:r>
              <a:rPr sz="1200" spc="-5" dirty="0">
                <a:latin typeface="Arial"/>
                <a:cs typeface="Arial"/>
              </a:rPr>
              <a:t>center point.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sz="1200" dirty="0">
                <a:latin typeface="Arial"/>
                <a:cs typeface="Arial"/>
              </a:rPr>
              <a:t>A </a:t>
            </a:r>
            <a:r>
              <a:rPr sz="1200" spc="-5" dirty="0">
                <a:latin typeface="Arial"/>
                <a:cs typeface="Arial"/>
              </a:rPr>
              <a:t>radius or</a:t>
            </a:r>
            <a:r>
              <a:rPr sz="120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diameter.</a:t>
            </a:r>
            <a:endParaRPr sz="12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640"/>
              </a:spcBef>
            </a:pPr>
            <a:r>
              <a:rPr sz="1200" spc="-5" dirty="0">
                <a:latin typeface="Arial"/>
                <a:cs typeface="Arial"/>
              </a:rPr>
              <a:t>or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981514" y="3875785"/>
            <a:ext cx="153035" cy="556260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sz="1200" dirty="0">
                <a:latin typeface="Arial"/>
                <a:cs typeface="Arial"/>
              </a:rPr>
              <a:t>5.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sz="1200" dirty="0">
                <a:latin typeface="Arial"/>
                <a:cs typeface="Arial"/>
              </a:rPr>
              <a:t>6.</a:t>
            </a:r>
            <a:endParaRPr sz="12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438654" y="3875785"/>
            <a:ext cx="381000" cy="556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5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Pick  </a:t>
            </a:r>
            <a:r>
              <a:rPr sz="1200" b="1" dirty="0">
                <a:latin typeface="Arial"/>
                <a:cs typeface="Arial"/>
              </a:rPr>
              <a:t>T</a:t>
            </a:r>
            <a:r>
              <a:rPr sz="1200" b="1" spc="-10" dirty="0">
                <a:latin typeface="Arial"/>
                <a:cs typeface="Arial"/>
              </a:rPr>
              <a:t>y</a:t>
            </a:r>
            <a:r>
              <a:rPr sz="1200" b="1" dirty="0">
                <a:latin typeface="Arial"/>
                <a:cs typeface="Arial"/>
              </a:rPr>
              <a:t>pe</a:t>
            </a:r>
            <a:endParaRPr sz="12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981514" y="4752847"/>
            <a:ext cx="1530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7.</a:t>
            </a:r>
            <a:endParaRPr sz="12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438654" y="4752847"/>
            <a:ext cx="3390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Pick</a:t>
            </a:r>
            <a:endParaRPr sz="12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353053" y="4671313"/>
            <a:ext cx="1499870" cy="554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>
              <a:lnSpc>
                <a:spcPct val="1446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A </a:t>
            </a:r>
            <a:r>
              <a:rPr sz="1200" spc="-5" dirty="0">
                <a:latin typeface="Arial"/>
                <a:cs typeface="Arial"/>
              </a:rPr>
              <a:t>radius or </a:t>
            </a:r>
            <a:r>
              <a:rPr sz="1200" spc="-10" dirty="0">
                <a:latin typeface="Arial"/>
                <a:cs typeface="Arial"/>
              </a:rPr>
              <a:t>diameter  </a:t>
            </a:r>
            <a:r>
              <a:rPr sz="1200" spc="-5" dirty="0">
                <a:latin typeface="Arial"/>
                <a:cs typeface="Arial"/>
              </a:rPr>
              <a:t>Diameter/&lt;&lt;radius&gt;&gt;:</a:t>
            </a:r>
            <a:endParaRPr sz="12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524253" y="5994145"/>
            <a:ext cx="3278504" cy="1202055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sz="1200" spc="-5" dirty="0">
                <a:latin typeface="Arial"/>
                <a:cs typeface="Arial"/>
              </a:rPr>
              <a:t>TIPS:</a:t>
            </a:r>
            <a:endParaRPr sz="1200">
              <a:latin typeface="Arial"/>
              <a:cs typeface="Arial"/>
            </a:endParaRPr>
          </a:p>
          <a:p>
            <a:pPr marL="106045" marR="47625" indent="-106045">
              <a:lnSpc>
                <a:spcPct val="104200"/>
              </a:lnSpc>
              <a:spcBef>
                <a:spcPts val="590"/>
              </a:spcBef>
              <a:buChar char="-"/>
              <a:tabLst>
                <a:tab pos="106045" algn="l"/>
              </a:tabLst>
            </a:pPr>
            <a:r>
              <a:rPr sz="1200" spc="-5" dirty="0">
                <a:latin typeface="Arial"/>
                <a:cs typeface="Arial"/>
              </a:rPr>
              <a:t>To create circles that are the </a:t>
            </a:r>
            <a:r>
              <a:rPr sz="1200" spc="-10" dirty="0">
                <a:latin typeface="Arial"/>
                <a:cs typeface="Arial"/>
              </a:rPr>
              <a:t>same </a:t>
            </a:r>
            <a:r>
              <a:rPr sz="1200" spc="-5" dirty="0">
                <a:latin typeface="Arial"/>
                <a:cs typeface="Arial"/>
              </a:rPr>
              <a:t>size, </a:t>
            </a:r>
            <a:r>
              <a:rPr sz="1200" spc="-10" dirty="0">
                <a:latin typeface="Arial"/>
                <a:cs typeface="Arial"/>
              </a:rPr>
              <a:t>press  </a:t>
            </a:r>
            <a:r>
              <a:rPr sz="1200" spc="-5" dirty="0">
                <a:latin typeface="Arial"/>
                <a:cs typeface="Arial"/>
              </a:rPr>
              <a:t>ENTER when asked for the </a:t>
            </a:r>
            <a:r>
              <a:rPr sz="1200" spc="-10" dirty="0">
                <a:latin typeface="Arial"/>
                <a:cs typeface="Arial"/>
              </a:rPr>
              <a:t>circle</a:t>
            </a:r>
            <a:r>
              <a:rPr sz="1200" spc="1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radius.</a:t>
            </a:r>
            <a:endParaRPr sz="1200">
              <a:latin typeface="Arial"/>
              <a:cs typeface="Arial"/>
            </a:endParaRPr>
          </a:p>
          <a:p>
            <a:pPr marL="106680" marR="5080" indent="-106680">
              <a:lnSpc>
                <a:spcPct val="104600"/>
              </a:lnSpc>
              <a:spcBef>
                <a:spcPts val="575"/>
              </a:spcBef>
              <a:buChar char="-"/>
              <a:tabLst>
                <a:tab pos="106680" algn="l"/>
              </a:tabLst>
            </a:pPr>
            <a:r>
              <a:rPr sz="1200" spc="-5" dirty="0">
                <a:latin typeface="Arial"/>
                <a:cs typeface="Arial"/>
              </a:rPr>
              <a:t>When selecting a circle with a pickbox, be </a:t>
            </a:r>
            <a:r>
              <a:rPr sz="1200" spc="-10" dirty="0">
                <a:latin typeface="Arial"/>
                <a:cs typeface="Arial"/>
              </a:rPr>
              <a:t>sure  </a:t>
            </a:r>
            <a:r>
              <a:rPr sz="1200" spc="-5" dirty="0">
                <a:latin typeface="Arial"/>
                <a:cs typeface="Arial"/>
              </a:rPr>
              <a:t>to select the circumference of the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circle.</a:t>
            </a:r>
            <a:endParaRPr sz="12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5429382" y="6936621"/>
            <a:ext cx="1924547" cy="110920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79654" y="7138416"/>
            <a:ext cx="1382268" cy="115823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83300" y="1251687"/>
            <a:ext cx="335089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5" dirty="0"/>
              <a:t>Launching</a:t>
            </a:r>
            <a:r>
              <a:rPr sz="3000" spc="-245" dirty="0"/>
              <a:t> </a:t>
            </a:r>
            <a:r>
              <a:rPr sz="3000" dirty="0"/>
              <a:t>AutoCad</a:t>
            </a:r>
            <a:endParaRPr sz="3000"/>
          </a:p>
        </p:txBody>
      </p:sp>
      <p:sp>
        <p:nvSpPr>
          <p:cNvPr id="3" name="object 3"/>
          <p:cNvSpPr txBox="1"/>
          <p:nvPr/>
        </p:nvSpPr>
        <p:spPr>
          <a:xfrm>
            <a:off x="1139299" y="2280411"/>
            <a:ext cx="207518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1155" indent="-33909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351790" algn="l"/>
              </a:tabLst>
            </a:pPr>
            <a:r>
              <a:rPr sz="2400" dirty="0">
                <a:latin typeface="Arial"/>
                <a:cs typeface="Arial"/>
              </a:rPr>
              <a:t>Start</a:t>
            </a:r>
            <a:endParaRPr sz="2400">
              <a:latin typeface="Arial"/>
              <a:cs typeface="Arial"/>
            </a:endParaRPr>
          </a:p>
          <a:p>
            <a:pPr marL="351155" indent="-339090">
              <a:lnSpc>
                <a:spcPct val="100000"/>
              </a:lnSpc>
              <a:buAutoNum type="arabicPeriod"/>
              <a:tabLst>
                <a:tab pos="351790" algn="l"/>
              </a:tabLst>
            </a:pPr>
            <a:r>
              <a:rPr sz="2400" spc="-5" dirty="0">
                <a:latin typeface="Arial"/>
                <a:cs typeface="Arial"/>
              </a:rPr>
              <a:t>3D and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CAD</a:t>
            </a:r>
            <a:endParaRPr sz="2400">
              <a:latin typeface="Arial"/>
              <a:cs typeface="Arial"/>
            </a:endParaRPr>
          </a:p>
          <a:p>
            <a:pPr marL="334645" indent="-322580">
              <a:lnSpc>
                <a:spcPct val="100000"/>
              </a:lnSpc>
              <a:buAutoNum type="arabicPeriod"/>
              <a:tabLst>
                <a:tab pos="335280" algn="l"/>
              </a:tabLst>
            </a:pPr>
            <a:r>
              <a:rPr sz="2400" dirty="0">
                <a:latin typeface="Arial"/>
                <a:cs typeface="Arial"/>
              </a:rPr>
              <a:t>AutoCad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25602" y="4788014"/>
            <a:ext cx="6508798" cy="3935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7053" y="759206"/>
            <a:ext cx="1959610" cy="717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4810" lvl="1" indent="-372745">
              <a:lnSpc>
                <a:spcPct val="100000"/>
              </a:lnSpc>
              <a:spcBef>
                <a:spcPts val="100"/>
              </a:spcBef>
              <a:buFont typeface="Arial"/>
              <a:buAutoNum type="arabicPeriod" startAt="7"/>
              <a:tabLst>
                <a:tab pos="385445" algn="l"/>
              </a:tabLst>
            </a:pPr>
            <a:r>
              <a:rPr sz="1800" b="1" spc="-5" dirty="0">
                <a:latin typeface="Arial"/>
                <a:cs typeface="Arial"/>
              </a:rPr>
              <a:t>Arc</a:t>
            </a:r>
            <a:r>
              <a:rPr sz="1800" b="1" spc="-8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Command</a:t>
            </a:r>
            <a:endParaRPr sz="18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5"/>
              </a:spcBef>
              <a:buFont typeface="Arial"/>
              <a:buAutoNum type="arabicPeriod" startAt="7"/>
            </a:pPr>
            <a:endParaRPr sz="1600">
              <a:latin typeface="Arial"/>
              <a:cs typeface="Arial"/>
            </a:endParaRPr>
          </a:p>
          <a:p>
            <a:pPr marL="1384300" lvl="2" indent="-457200">
              <a:lnSpc>
                <a:spcPct val="100000"/>
              </a:lnSpc>
              <a:buFont typeface="Arial"/>
              <a:buAutoNum type="arabicPeriod"/>
              <a:tabLst>
                <a:tab pos="1383665" algn="l"/>
                <a:tab pos="1384300" algn="l"/>
              </a:tabLst>
            </a:pPr>
            <a:r>
              <a:rPr sz="1200" b="1" spc="-5" dirty="0">
                <a:latin typeface="Arial"/>
                <a:cs typeface="Arial"/>
              </a:rPr>
              <a:t>Choose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53084" y="1185925"/>
            <a:ext cx="737235" cy="556260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sz="1200" spc="-5" dirty="0">
                <a:latin typeface="Arial"/>
                <a:cs typeface="Arial"/>
              </a:rPr>
              <a:t>Draw,</a:t>
            </a:r>
            <a:r>
              <a:rPr sz="1200" spc="-7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Arc.</a:t>
            </a:r>
            <a:endParaRPr sz="12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650"/>
              </a:spcBef>
            </a:pPr>
            <a:r>
              <a:rPr sz="1200" spc="-5" dirty="0">
                <a:latin typeface="Arial"/>
                <a:cs typeface="Arial"/>
              </a:rPr>
              <a:t>or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81514" y="1944116"/>
            <a:ext cx="1530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2.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38654" y="1944116"/>
            <a:ext cx="3898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Click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297679" y="1804416"/>
            <a:ext cx="304800" cy="30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352962" y="1861820"/>
            <a:ext cx="1998345" cy="1350645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sz="1200" spc="-5" dirty="0">
                <a:latin typeface="Arial"/>
                <a:cs typeface="Arial"/>
              </a:rPr>
              <a:t>the Arc</a:t>
            </a:r>
            <a:r>
              <a:rPr sz="120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icon.</a:t>
            </a:r>
            <a:endParaRPr sz="12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650"/>
              </a:spcBef>
            </a:pPr>
            <a:r>
              <a:rPr sz="1200" spc="-5" dirty="0">
                <a:latin typeface="Arial"/>
                <a:cs typeface="Arial"/>
              </a:rPr>
              <a:t>or</a:t>
            </a:r>
            <a:endParaRPr sz="1200">
              <a:latin typeface="Arial"/>
              <a:cs typeface="Arial"/>
            </a:endParaRPr>
          </a:p>
          <a:p>
            <a:pPr marL="12700" marR="5080" indent="-635">
              <a:lnSpc>
                <a:spcPct val="144600"/>
              </a:lnSpc>
              <a:spcBef>
                <a:spcPts val="5"/>
              </a:spcBef>
            </a:pPr>
            <a:r>
              <a:rPr sz="1200" spc="-5" dirty="0">
                <a:latin typeface="Arial"/>
                <a:cs typeface="Arial"/>
              </a:rPr>
              <a:t>ARC at the command prompt  Command: </a:t>
            </a:r>
            <a:r>
              <a:rPr sz="1200" b="1" spc="-10" dirty="0">
                <a:latin typeface="Arial"/>
                <a:cs typeface="Arial"/>
              </a:rPr>
              <a:t>ARC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sz="1200" spc="-5" dirty="0">
                <a:latin typeface="Arial"/>
                <a:cs typeface="Arial"/>
              </a:rPr>
              <a:t>One of the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arcs.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81514" y="2474468"/>
            <a:ext cx="1530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3.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438654" y="2474468"/>
            <a:ext cx="3810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T</a:t>
            </a:r>
            <a:r>
              <a:rPr sz="1200" b="1" spc="-10" dirty="0">
                <a:latin typeface="Arial"/>
                <a:cs typeface="Arial"/>
              </a:rPr>
              <a:t>y</a:t>
            </a:r>
            <a:r>
              <a:rPr sz="1200" b="1" dirty="0">
                <a:latin typeface="Arial"/>
                <a:cs typeface="Arial"/>
              </a:rPr>
              <a:t>pe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981514" y="3004057"/>
            <a:ext cx="1530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4.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438654" y="3004057"/>
            <a:ext cx="3962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Arial"/>
                <a:cs typeface="Arial"/>
              </a:rPr>
              <a:t>Draw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67053" y="3292855"/>
            <a:ext cx="5217795" cy="11868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5" dirty="0">
                <a:latin typeface="Arial"/>
                <a:cs typeface="Arial"/>
              </a:rPr>
              <a:t>TIPS:</a:t>
            </a:r>
            <a:endParaRPr sz="1400">
              <a:latin typeface="Arial"/>
              <a:cs typeface="Arial"/>
            </a:endParaRPr>
          </a:p>
          <a:p>
            <a:pPr marL="469265" marR="82550">
              <a:lnSpc>
                <a:spcPct val="104200"/>
              </a:lnSpc>
              <a:spcBef>
                <a:spcPts val="880"/>
              </a:spcBef>
            </a:pPr>
            <a:r>
              <a:rPr sz="1200" spc="-5" dirty="0">
                <a:latin typeface="Arial"/>
                <a:cs typeface="Arial"/>
              </a:rPr>
              <a:t>-Except for 3 point arcs, arcs are drawn in a COUNTERCLOCKWISE  </a:t>
            </a:r>
            <a:r>
              <a:rPr sz="1200" spc="-10" dirty="0">
                <a:latin typeface="Arial"/>
                <a:cs typeface="Arial"/>
              </a:rPr>
              <a:t>direction.</a:t>
            </a:r>
            <a:endParaRPr sz="1200">
              <a:latin typeface="Arial"/>
              <a:cs typeface="Arial"/>
            </a:endParaRPr>
          </a:p>
          <a:p>
            <a:pPr marL="469265" marR="5080">
              <a:lnSpc>
                <a:spcPct val="104600"/>
              </a:lnSpc>
              <a:spcBef>
                <a:spcPts val="575"/>
              </a:spcBef>
            </a:pPr>
            <a:r>
              <a:rPr sz="1200" dirty="0">
                <a:latin typeface="Arial"/>
                <a:cs typeface="Arial"/>
              </a:rPr>
              <a:t>- </a:t>
            </a:r>
            <a:r>
              <a:rPr sz="1200" spc="-5" dirty="0">
                <a:latin typeface="Arial"/>
                <a:cs typeface="Arial"/>
              </a:rPr>
              <a:t>While in the arc command, press </a:t>
            </a:r>
            <a:r>
              <a:rPr sz="1200" spc="-10" dirty="0">
                <a:latin typeface="Arial"/>
                <a:cs typeface="Arial"/>
              </a:rPr>
              <a:t>the </a:t>
            </a:r>
            <a:r>
              <a:rPr sz="1200" spc="-5" dirty="0">
                <a:latin typeface="Arial"/>
                <a:cs typeface="Arial"/>
              </a:rPr>
              <a:t>right mouse button to select the  following options for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arcs: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639053" y="4473361"/>
            <a:ext cx="1054100" cy="1479550"/>
            <a:chOff x="5639053" y="4473361"/>
            <a:chExt cx="1054100" cy="1479550"/>
          </a:xfrm>
        </p:grpSpPr>
        <p:sp>
          <p:nvSpPr>
            <p:cNvPr id="14" name="object 14"/>
            <p:cNvSpPr/>
            <p:nvPr/>
          </p:nvSpPr>
          <p:spPr>
            <a:xfrm>
              <a:off x="5723793" y="4473361"/>
              <a:ext cx="956660" cy="147938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651753" y="4882133"/>
              <a:ext cx="1028700" cy="384810"/>
            </a:xfrm>
            <a:custGeom>
              <a:avLst/>
              <a:gdLst/>
              <a:ahLst/>
              <a:cxnLst/>
              <a:rect l="l" t="t" r="r" b="b"/>
              <a:pathLst>
                <a:path w="1028700" h="384810">
                  <a:moveTo>
                    <a:pt x="1028700" y="0"/>
                  </a:moveTo>
                  <a:lnTo>
                    <a:pt x="0" y="0"/>
                  </a:lnTo>
                  <a:lnTo>
                    <a:pt x="0" y="384810"/>
                  </a:lnTo>
                  <a:lnTo>
                    <a:pt x="1028700" y="384810"/>
                  </a:lnTo>
                  <a:lnTo>
                    <a:pt x="1028700" y="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1524253" y="5594858"/>
            <a:ext cx="9652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Arc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Examples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524253" y="6049771"/>
            <a:ext cx="7372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3 point</a:t>
            </a:r>
            <a:r>
              <a:rPr sz="1200" spc="-6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arc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810452" y="6049771"/>
            <a:ext cx="17792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Start ,center, chord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length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340155" y="5955847"/>
            <a:ext cx="796998" cy="71388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654338" y="6069627"/>
            <a:ext cx="759878" cy="6821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524253" y="6844538"/>
            <a:ext cx="11696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start, center,</a:t>
            </a:r>
            <a:r>
              <a:rPr sz="1200" spc="-5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end</a:t>
            </a:r>
            <a:endParaRPr sz="12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810284" y="6844538"/>
            <a:ext cx="11849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Start, end,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radius</a:t>
            </a:r>
            <a:endParaRPr sz="12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737353" y="7074407"/>
            <a:ext cx="803986" cy="71856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337054" y="7095743"/>
            <a:ext cx="805395" cy="71704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1524253" y="7903717"/>
            <a:ext cx="19653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Start </a:t>
            </a:r>
            <a:r>
              <a:rPr sz="1200" dirty="0">
                <a:latin typeface="Arial"/>
                <a:cs typeface="Arial"/>
              </a:rPr>
              <a:t>, </a:t>
            </a:r>
            <a:r>
              <a:rPr sz="1200" spc="-5" dirty="0">
                <a:latin typeface="Arial"/>
                <a:cs typeface="Arial"/>
              </a:rPr>
              <a:t>center, included</a:t>
            </a:r>
            <a:r>
              <a:rPr sz="1200" spc="-6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angle</a:t>
            </a:r>
            <a:endParaRPr sz="12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810010" y="7903717"/>
            <a:ext cx="13474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Start, </a:t>
            </a:r>
            <a:r>
              <a:rPr sz="1200" spc="-5" dirty="0">
                <a:latin typeface="Arial"/>
                <a:cs typeface="Arial"/>
              </a:rPr>
              <a:t>end,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direction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2337054" y="8227314"/>
            <a:ext cx="803986" cy="71856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737353" y="8227314"/>
            <a:ext cx="803986" cy="71856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40205" y="426973"/>
            <a:ext cx="3882390" cy="909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129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latin typeface="Arial"/>
                <a:cs typeface="Arial"/>
              </a:rPr>
              <a:t>AutoCAD </a:t>
            </a:r>
            <a:r>
              <a:rPr sz="1800" b="1" spc="-15" dirty="0">
                <a:latin typeface="Arial"/>
                <a:cs typeface="Arial"/>
              </a:rPr>
              <a:t>2D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Tutorial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Spline</a:t>
            </a:r>
            <a:r>
              <a:rPr sz="1800" b="1" spc="-1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16.3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97405" y="1589785"/>
            <a:ext cx="4958715" cy="558165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>
              <a:lnSpc>
                <a:spcPct val="95600"/>
              </a:lnSpc>
              <a:spcBef>
                <a:spcPts val="160"/>
              </a:spcBef>
            </a:pPr>
            <a:r>
              <a:rPr sz="1200" spc="-15" dirty="0">
                <a:latin typeface="Arial"/>
                <a:cs typeface="Arial"/>
              </a:rPr>
              <a:t>The </a:t>
            </a:r>
            <a:r>
              <a:rPr sz="1200" spc="-20" dirty="0">
                <a:latin typeface="Arial"/>
                <a:cs typeface="Arial"/>
              </a:rPr>
              <a:t>SPLINE </a:t>
            </a:r>
            <a:r>
              <a:rPr sz="1200" spc="-5" dirty="0">
                <a:latin typeface="Arial"/>
                <a:cs typeface="Arial"/>
              </a:rPr>
              <a:t>command </a:t>
            </a:r>
            <a:r>
              <a:rPr sz="1200" dirty="0">
                <a:latin typeface="Arial"/>
                <a:cs typeface="Arial"/>
              </a:rPr>
              <a:t>creates </a:t>
            </a:r>
            <a:r>
              <a:rPr sz="1200" spc="-5" dirty="0">
                <a:latin typeface="Arial"/>
                <a:cs typeface="Arial"/>
              </a:rPr>
              <a:t>a </a:t>
            </a:r>
            <a:r>
              <a:rPr sz="1200" dirty="0">
                <a:latin typeface="Arial"/>
                <a:cs typeface="Arial"/>
              </a:rPr>
              <a:t>particular type of spline </a:t>
            </a:r>
            <a:r>
              <a:rPr sz="1200" spc="5" dirty="0">
                <a:latin typeface="Arial"/>
                <a:cs typeface="Arial"/>
              </a:rPr>
              <a:t>known </a:t>
            </a:r>
            <a:r>
              <a:rPr sz="1200" dirty="0">
                <a:latin typeface="Arial"/>
                <a:cs typeface="Arial"/>
              </a:rPr>
              <a:t>as </a:t>
            </a:r>
            <a:r>
              <a:rPr sz="1200" spc="-5" dirty="0">
                <a:latin typeface="Arial"/>
                <a:cs typeface="Arial"/>
              </a:rPr>
              <a:t>a  </a:t>
            </a:r>
            <a:r>
              <a:rPr sz="1200" spc="-15" dirty="0">
                <a:latin typeface="Arial"/>
                <a:cs typeface="Arial"/>
              </a:rPr>
              <a:t>nonuniform rational </a:t>
            </a:r>
            <a:r>
              <a:rPr sz="1200" spc="-5" dirty="0">
                <a:latin typeface="Arial"/>
                <a:cs typeface="Arial"/>
              </a:rPr>
              <a:t>B-spline (NURBS) </a:t>
            </a:r>
            <a:r>
              <a:rPr sz="1200" dirty="0">
                <a:latin typeface="Arial"/>
                <a:cs typeface="Arial"/>
              </a:rPr>
              <a:t>curve. A NURBS </a:t>
            </a:r>
            <a:r>
              <a:rPr sz="1200" spc="-5" dirty="0">
                <a:latin typeface="Arial"/>
                <a:cs typeface="Arial"/>
              </a:rPr>
              <a:t>curve produces a  smooth curve between control</a:t>
            </a:r>
            <a:r>
              <a:rPr sz="1200" spc="-15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points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10105" y="2228850"/>
            <a:ext cx="3971544" cy="12291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62805" y="4029455"/>
            <a:ext cx="275844" cy="2857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1578355" y="3579072"/>
          <a:ext cx="4057015" cy="374632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5755"/>
                <a:gridCol w="895350"/>
                <a:gridCol w="2835910"/>
              </a:tblGrid>
              <a:tr h="172378">
                <a:tc>
                  <a:txBody>
                    <a:bodyPr/>
                    <a:lstStyle/>
                    <a:p>
                      <a:pPr marL="34925">
                        <a:lnSpc>
                          <a:spcPts val="1255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1.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6845">
                        <a:lnSpc>
                          <a:spcPts val="1255"/>
                        </a:lnSpc>
                      </a:pPr>
                      <a:r>
                        <a:rPr sz="1200" b="1" spc="5" dirty="0">
                          <a:latin typeface="Arial"/>
                          <a:cs typeface="Arial"/>
                        </a:rPr>
                        <a:t>Choose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3355">
                        <a:lnSpc>
                          <a:spcPts val="1255"/>
                        </a:lnSpc>
                      </a:pPr>
                      <a:r>
                        <a:rPr sz="1200" spc="5" dirty="0">
                          <a:latin typeface="Arial"/>
                          <a:cs typeface="Arial"/>
                        </a:rPr>
                        <a:t>Draw,</a:t>
                      </a:r>
                      <a:r>
                        <a:rPr sz="1200" spc="-2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Spline.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45948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4445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2.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90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16637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spc="-25" dirty="0">
                          <a:latin typeface="Arial"/>
                          <a:cs typeface="Arial"/>
                        </a:rPr>
                        <a:t>Click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905" marB="0"/>
                </a:tc>
                <a:tc>
                  <a:txBody>
                    <a:bodyPr/>
                    <a:lstStyle/>
                    <a:p>
                      <a:pPr marL="640715">
                        <a:lnSpc>
                          <a:spcPts val="1345"/>
                        </a:lnSpc>
                      </a:pPr>
                      <a:r>
                        <a:rPr sz="1200" spc="-25" dirty="0">
                          <a:latin typeface="Arial"/>
                          <a:cs typeface="Arial"/>
                        </a:rPr>
                        <a:t>or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177165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200" spc="-3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Spline</a:t>
                      </a:r>
                      <a:r>
                        <a:rPr sz="1200" spc="-2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icon.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25374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071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200" spc="-25" dirty="0">
                          <a:latin typeface="Arial"/>
                          <a:cs typeface="Arial"/>
                        </a:rPr>
                        <a:t>or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4130" marB="0"/>
                </a:tc>
              </a:tr>
              <a:tr h="26327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3.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0480" marB="0"/>
                </a:tc>
                <a:tc>
                  <a:txBody>
                    <a:bodyPr/>
                    <a:lstStyle/>
                    <a:p>
                      <a:pPr marL="15303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Type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0480" marB="0"/>
                </a:tc>
                <a:tc>
                  <a:txBody>
                    <a:bodyPr/>
                    <a:lstStyle/>
                    <a:p>
                      <a:pPr marL="17081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200" spc="-20" dirty="0">
                          <a:latin typeface="Arial"/>
                          <a:cs typeface="Arial"/>
                        </a:rPr>
                        <a:t>SPLINE </a:t>
                      </a:r>
                      <a:r>
                        <a:rPr sz="1200" spc="10" dirty="0">
                          <a:latin typeface="Arial"/>
                          <a:cs typeface="Arial"/>
                        </a:rPr>
                        <a:t>at</a:t>
                      </a:r>
                      <a:r>
                        <a:rPr sz="1200" spc="-2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command </a:t>
                      </a:r>
                      <a:r>
                        <a:rPr sz="1200" spc="20" dirty="0">
                          <a:latin typeface="Arial"/>
                          <a:cs typeface="Arial"/>
                        </a:rPr>
                        <a:t>prompt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0480" marB="0"/>
                </a:tc>
              </a:tr>
              <a:tr h="2667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224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200" spc="-15" dirty="0">
                          <a:latin typeface="Arial"/>
                          <a:cs typeface="Arial"/>
                        </a:rPr>
                        <a:t>Command:</a:t>
                      </a:r>
                      <a:r>
                        <a:rPr sz="1200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15" dirty="0">
                          <a:latin typeface="Arial"/>
                          <a:cs typeface="Arial"/>
                        </a:rPr>
                        <a:t>SPLINE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3655" marB="0"/>
                </a:tc>
              </a:tr>
              <a:tr h="261747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4.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3655" marB="0"/>
                </a:tc>
                <a:tc>
                  <a:txBody>
                    <a:bodyPr/>
                    <a:lstStyle/>
                    <a:p>
                      <a:pPr marL="15303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Pick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3655" marB="0"/>
                </a:tc>
                <a:tc>
                  <a:txBody>
                    <a:bodyPr/>
                    <a:lstStyle/>
                    <a:p>
                      <a:pPr marL="17399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start</a:t>
                      </a:r>
                      <a:r>
                        <a:rPr sz="1200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10" dirty="0">
                          <a:latin typeface="Arial"/>
                          <a:cs typeface="Arial"/>
                        </a:rPr>
                        <a:t>point</a:t>
                      </a:r>
                      <a:r>
                        <a:rPr sz="1200" spc="-1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for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200" spc="-1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spline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3655" marB="0"/>
                </a:tc>
              </a:tr>
              <a:tr h="26174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224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200" spc="-25" dirty="0">
                          <a:latin typeface="Arial"/>
                          <a:cs typeface="Arial"/>
                        </a:rPr>
                        <a:t>Object</a:t>
                      </a:r>
                      <a:r>
                        <a:rPr sz="1200" spc="-1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1200" spc="-1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&lt;Enter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first</a:t>
                      </a:r>
                      <a:r>
                        <a:rPr sz="1200" spc="-2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10" dirty="0">
                          <a:latin typeface="Arial"/>
                          <a:cs typeface="Arial"/>
                        </a:rPr>
                        <a:t>point&gt;:</a:t>
                      </a:r>
                      <a:r>
                        <a:rPr sz="1200" spc="-1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(</a:t>
                      </a:r>
                      <a:r>
                        <a:rPr sz="1200" b="1" spc="-15" dirty="0">
                          <a:latin typeface="Arial"/>
                          <a:cs typeface="Arial"/>
                        </a:rPr>
                        <a:t>pick</a:t>
                      </a:r>
                      <a:r>
                        <a:rPr sz="1200" b="1" spc="-1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5" dirty="0">
                          <a:latin typeface="Arial"/>
                          <a:cs typeface="Arial"/>
                        </a:rPr>
                        <a:t>point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8575" marB="0"/>
                </a:tc>
              </a:tr>
              <a:tr h="26670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5.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3655" marB="0"/>
                </a:tc>
                <a:tc>
                  <a:txBody>
                    <a:bodyPr/>
                    <a:lstStyle/>
                    <a:p>
                      <a:pPr marL="15303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Pick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3655" marB="0"/>
                </a:tc>
                <a:tc>
                  <a:txBody>
                    <a:bodyPr/>
                    <a:lstStyle/>
                    <a:p>
                      <a:pPr marL="17399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Points</a:t>
                      </a:r>
                      <a:r>
                        <a:rPr sz="1200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until</a:t>
                      </a:r>
                      <a:r>
                        <a:rPr sz="1200" spc="-1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10" dirty="0">
                          <a:latin typeface="Arial"/>
                          <a:cs typeface="Arial"/>
                        </a:rPr>
                        <a:t>youare</a:t>
                      </a:r>
                      <a:r>
                        <a:rPr sz="1200" spc="-1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done</a:t>
                      </a:r>
                      <a:r>
                        <a:rPr sz="1200" spc="-1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drawing</a:t>
                      </a:r>
                      <a:r>
                        <a:rPr sz="1200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splines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3655" marB="0"/>
                </a:tc>
              </a:tr>
              <a:tr h="2667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224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200" spc="-25" dirty="0">
                          <a:latin typeface="Arial"/>
                          <a:cs typeface="Arial"/>
                        </a:rPr>
                        <a:t>Enter</a:t>
                      </a:r>
                      <a:r>
                        <a:rPr sz="1200" spc="-2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point:(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pick</a:t>
                      </a:r>
                      <a:r>
                        <a:rPr sz="1200" b="1" spc="-1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points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3655" marB="0"/>
                </a:tc>
              </a:tr>
              <a:tr h="26670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6.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3655" marB="0"/>
                </a:tc>
                <a:tc>
                  <a:txBody>
                    <a:bodyPr/>
                    <a:lstStyle/>
                    <a:p>
                      <a:pPr marL="15303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Press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3655" marB="0"/>
                </a:tc>
                <a:tc>
                  <a:txBody>
                    <a:bodyPr/>
                    <a:lstStyle/>
                    <a:p>
                      <a:pPr marL="17208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200" spc="-15" dirty="0">
                          <a:latin typeface="Arial"/>
                          <a:cs typeface="Arial"/>
                        </a:rPr>
                        <a:t>Enter</a:t>
                      </a:r>
                      <a:r>
                        <a:rPr sz="1200" spc="-1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or</a:t>
                      </a:r>
                      <a:r>
                        <a:rPr sz="1200" spc="-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close</a:t>
                      </a:r>
                      <a:r>
                        <a:rPr sz="1200" spc="-1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2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complete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2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spline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3655" marB="0"/>
                </a:tc>
              </a:tr>
              <a:tr h="26136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7.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3655" marB="0"/>
                </a:tc>
                <a:tc>
                  <a:txBody>
                    <a:bodyPr/>
                    <a:lstStyle/>
                    <a:p>
                      <a:pPr marL="15303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Pick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3655" marB="0"/>
                </a:tc>
                <a:tc>
                  <a:txBody>
                    <a:bodyPr/>
                    <a:lstStyle/>
                    <a:p>
                      <a:pPr marL="17399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200" spc="-15" dirty="0">
                          <a:latin typeface="Arial"/>
                          <a:cs typeface="Arial"/>
                        </a:rPr>
                        <a:t>Starting </a:t>
                      </a:r>
                      <a:r>
                        <a:rPr sz="1200" spc="20" dirty="0">
                          <a:latin typeface="Arial"/>
                          <a:cs typeface="Arial"/>
                        </a:rPr>
                        <a:t>tangentpointforthe</a:t>
                      </a:r>
                      <a:r>
                        <a:rPr sz="1200" spc="-2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spline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3655" marB="0"/>
                </a:tc>
              </a:tr>
              <a:tr h="2613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224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200" spc="-25" dirty="0">
                          <a:latin typeface="Arial"/>
                          <a:cs typeface="Arial"/>
                        </a:rPr>
                        <a:t>Enter</a:t>
                      </a:r>
                      <a:r>
                        <a:rPr sz="1200" spc="-2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15" dirty="0">
                          <a:latin typeface="Arial"/>
                          <a:cs typeface="Arial"/>
                        </a:rPr>
                        <a:t>start</a:t>
                      </a:r>
                      <a:r>
                        <a:rPr sz="1200" spc="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tangent</a:t>
                      </a:r>
                      <a:r>
                        <a:rPr sz="1200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(</a:t>
                      </a:r>
                      <a:r>
                        <a:rPr sz="1200" b="1" spc="-15" dirty="0">
                          <a:latin typeface="Arial"/>
                          <a:cs typeface="Arial"/>
                        </a:rPr>
                        <a:t>pick</a:t>
                      </a:r>
                      <a:r>
                        <a:rPr sz="1200" b="1" spc="-1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point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8575" marB="0"/>
                </a:tc>
              </a:tr>
              <a:tr h="266319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8.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3655" marB="0"/>
                </a:tc>
                <a:tc>
                  <a:txBody>
                    <a:bodyPr/>
                    <a:lstStyle/>
                    <a:p>
                      <a:pPr marL="15303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Pick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3655" marB="0"/>
                </a:tc>
                <a:tc>
                  <a:txBody>
                    <a:bodyPr/>
                    <a:lstStyle/>
                    <a:p>
                      <a:pPr marL="17399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200" spc="-20" dirty="0">
                          <a:latin typeface="Arial"/>
                          <a:cs typeface="Arial"/>
                        </a:rPr>
                        <a:t>Ending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tangent</a:t>
                      </a:r>
                      <a:r>
                        <a:rPr sz="1200" spc="-2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25" dirty="0">
                          <a:latin typeface="Arial"/>
                          <a:cs typeface="Arial"/>
                        </a:rPr>
                        <a:t>pointforthe</a:t>
                      </a:r>
                      <a:r>
                        <a:rPr sz="1200" spc="-1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spline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3655" marB="0"/>
                </a:tc>
              </a:tr>
              <a:tr h="21809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2245">
                        <a:lnSpc>
                          <a:spcPts val="1355"/>
                        </a:lnSpc>
                        <a:spcBef>
                          <a:spcPts val="260"/>
                        </a:spcBef>
                      </a:pPr>
                      <a:r>
                        <a:rPr sz="1200" spc="-25" dirty="0">
                          <a:latin typeface="Arial"/>
                          <a:cs typeface="Arial"/>
                        </a:rPr>
                        <a:t>Enter end tangent: 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(</a:t>
                      </a:r>
                      <a:r>
                        <a:rPr sz="1200" b="1" spc="-20" dirty="0">
                          <a:latin typeface="Arial"/>
                          <a:cs typeface="Arial"/>
                        </a:rPr>
                        <a:t>pick</a:t>
                      </a:r>
                      <a:r>
                        <a:rPr sz="1200" b="1" spc="-2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5" dirty="0">
                          <a:latin typeface="Arial"/>
                          <a:cs typeface="Arial"/>
                        </a:rPr>
                        <a:t>point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3020" marB="0"/>
                </a:tc>
              </a:tr>
            </a:tbl>
          </a:graphicData>
        </a:graphic>
      </p:graphicFrame>
      <p:sp>
        <p:nvSpPr>
          <p:cNvPr id="7" name="object 7"/>
          <p:cNvSpPr/>
          <p:nvPr/>
        </p:nvSpPr>
        <p:spPr>
          <a:xfrm>
            <a:off x="3000755" y="7591806"/>
            <a:ext cx="2447544" cy="16093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673855" y="9426786"/>
            <a:ext cx="438150" cy="194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r>
              <a:rPr sz="1200" dirty="0">
                <a:latin typeface="Times New Roman"/>
                <a:cs typeface="Times New Roman"/>
              </a:rPr>
              <a:t>- 138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-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02344" y="3992054"/>
            <a:ext cx="235585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Editing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40205" y="426973"/>
            <a:ext cx="3882390" cy="909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129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latin typeface="Arial"/>
                <a:cs typeface="Arial"/>
              </a:rPr>
              <a:t>AutoCAD </a:t>
            </a:r>
            <a:r>
              <a:rPr sz="1800" b="1" spc="-15" dirty="0">
                <a:latin typeface="Arial"/>
                <a:cs typeface="Arial"/>
              </a:rPr>
              <a:t>2D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Tutorial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b="1" spc="-20" dirty="0">
                <a:latin typeface="Arial"/>
                <a:cs typeface="Arial"/>
              </a:rPr>
              <a:t>Editing </a:t>
            </a:r>
            <a:r>
              <a:rPr sz="1800" b="1" spc="-25" dirty="0">
                <a:latin typeface="Arial"/>
                <a:cs typeface="Arial"/>
              </a:rPr>
              <a:t>Polylines</a:t>
            </a:r>
            <a:r>
              <a:rPr sz="1800" b="1" spc="-2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15.2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657850" y="2048255"/>
            <a:ext cx="285750" cy="285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28544" y="7515606"/>
            <a:ext cx="2295755" cy="1524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362450" y="7524750"/>
            <a:ext cx="2286000" cy="15148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1578355" y="1587966"/>
          <a:ext cx="4719320" cy="248064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8770"/>
                <a:gridCol w="898525"/>
                <a:gridCol w="3502025"/>
              </a:tblGrid>
              <a:tr h="218479">
                <a:tc>
                  <a:txBody>
                    <a:bodyPr/>
                    <a:lstStyle/>
                    <a:p>
                      <a:pPr marL="31750">
                        <a:lnSpc>
                          <a:spcPts val="1325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1.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0020">
                        <a:lnSpc>
                          <a:spcPts val="1325"/>
                        </a:lnSpc>
                      </a:pPr>
                      <a:r>
                        <a:rPr sz="1200" b="1" spc="5" dirty="0">
                          <a:latin typeface="Arial"/>
                          <a:cs typeface="Arial"/>
                        </a:rPr>
                        <a:t>Choose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2085">
                        <a:lnSpc>
                          <a:spcPts val="1325"/>
                        </a:lnSpc>
                      </a:pPr>
                      <a:r>
                        <a:rPr sz="1200" i="1" spc="-5" dirty="0">
                          <a:latin typeface="Arial"/>
                          <a:cs typeface="Arial"/>
                        </a:rPr>
                        <a:t>Modify,</a:t>
                      </a:r>
                      <a:r>
                        <a:rPr sz="1200" i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i="1" spc="-15" dirty="0">
                          <a:latin typeface="Arial"/>
                          <a:cs typeface="Arial"/>
                        </a:rPr>
                        <a:t>Polyline.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2667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262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or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3655" marB="0"/>
                </a:tc>
              </a:tr>
              <a:tr h="261747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2.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3655" marB="0"/>
                </a:tc>
                <a:tc>
                  <a:txBody>
                    <a:bodyPr/>
                    <a:lstStyle/>
                    <a:p>
                      <a:pPr marL="16002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Pick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3655" marB="0"/>
                </a:tc>
                <a:tc>
                  <a:txBody>
                    <a:bodyPr/>
                    <a:lstStyle/>
                    <a:p>
                      <a:pPr marL="18605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200" spc="-5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2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20" dirty="0">
                          <a:latin typeface="Arial"/>
                          <a:cs typeface="Arial"/>
                        </a:rPr>
                        <a:t>Pediticon</a:t>
                      </a:r>
                      <a:r>
                        <a:rPr sz="1200" spc="-1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from</a:t>
                      </a:r>
                      <a:r>
                        <a:rPr sz="1200" spc="-1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2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15" dirty="0">
                          <a:latin typeface="Arial"/>
                          <a:cs typeface="Arial"/>
                        </a:rPr>
                        <a:t>Modify</a:t>
                      </a:r>
                      <a:r>
                        <a:rPr sz="1200" spc="-2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II</a:t>
                      </a:r>
                      <a:r>
                        <a:rPr sz="1200" spc="-1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toolbar.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3655" marB="0"/>
                </a:tc>
              </a:tr>
              <a:tr h="261747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3.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8575" marB="0"/>
                </a:tc>
                <a:tc>
                  <a:txBody>
                    <a:bodyPr/>
                    <a:lstStyle/>
                    <a:p>
                      <a:pPr marL="16002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Type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8575" marB="0"/>
                </a:tc>
                <a:tc>
                  <a:txBody>
                    <a:bodyPr/>
                    <a:lstStyle/>
                    <a:p>
                      <a:pPr marL="17399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PEDIT</a:t>
                      </a:r>
                      <a:r>
                        <a:rPr sz="1200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at</a:t>
                      </a:r>
                      <a:r>
                        <a:rPr sz="12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200" spc="-1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command</a:t>
                      </a:r>
                      <a:r>
                        <a:rPr sz="1200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prompt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8575" marB="0"/>
                </a:tc>
              </a:tr>
              <a:tr h="2667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542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200" spc="-15" dirty="0">
                          <a:latin typeface="Arial"/>
                          <a:cs typeface="Arial"/>
                        </a:rPr>
                        <a:t>Command: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35" dirty="0">
                          <a:latin typeface="Arial"/>
                          <a:cs typeface="Arial"/>
                        </a:rPr>
                        <a:t>PEDIT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3655" marB="0"/>
                </a:tc>
              </a:tr>
              <a:tr h="26670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4.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3655" marB="0"/>
                </a:tc>
                <a:tc>
                  <a:txBody>
                    <a:bodyPr/>
                    <a:lstStyle/>
                    <a:p>
                      <a:pPr marL="16002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Pick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3655" marB="0"/>
                </a:tc>
                <a:tc>
                  <a:txBody>
                    <a:bodyPr/>
                    <a:lstStyle/>
                    <a:p>
                      <a:pPr marL="17653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200" spc="5" dirty="0">
                          <a:latin typeface="Arial"/>
                          <a:cs typeface="Arial"/>
                        </a:rPr>
                        <a:t>Pick</a:t>
                      </a:r>
                      <a:r>
                        <a:rPr sz="1200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polyline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2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edit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3655" marB="0"/>
                </a:tc>
              </a:tr>
              <a:tr h="26212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542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200" spc="-20" dirty="0">
                          <a:latin typeface="Arial"/>
                          <a:cs typeface="Arial"/>
                        </a:rPr>
                        <a:t>Select</a:t>
                      </a:r>
                      <a:r>
                        <a:rPr sz="1200" spc="-1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Polyline:(</a:t>
                      </a:r>
                      <a:r>
                        <a:rPr sz="1200" b="1" spc="-15" dirty="0">
                          <a:latin typeface="Arial"/>
                          <a:cs typeface="Arial"/>
                        </a:rPr>
                        <a:t>pick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3655" marB="0"/>
                </a:tc>
              </a:tr>
              <a:tr h="458724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5.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6002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Type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85420" marR="24130" indent="-11430">
                        <a:lnSpc>
                          <a:spcPct val="107900"/>
                        </a:lnSpc>
                        <a:spcBef>
                          <a:spcPts val="114"/>
                        </a:spcBef>
                      </a:pPr>
                      <a:r>
                        <a:rPr sz="1200" spc="-35" dirty="0">
                          <a:latin typeface="Arial"/>
                          <a:cs typeface="Arial"/>
                        </a:rPr>
                        <a:t>One</a:t>
                      </a:r>
                      <a:r>
                        <a:rPr sz="1200" spc="-1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20" dirty="0">
                          <a:latin typeface="Arial"/>
                          <a:cs typeface="Arial"/>
                        </a:rPr>
                        <a:t>ofthe</a:t>
                      </a:r>
                      <a:r>
                        <a:rPr sz="1200" spc="-1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following</a:t>
                      </a:r>
                      <a:r>
                        <a:rPr sz="1200" spc="-1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options:Close/Join/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Width/Edit  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vertex/FitCurve/Spline/Curve/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4604" marB="0"/>
                </a:tc>
              </a:tr>
              <a:tr h="21771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5420">
                        <a:lnSpc>
                          <a:spcPts val="1355"/>
                        </a:lnSpc>
                        <a:spcBef>
                          <a:spcPts val="260"/>
                        </a:spcBef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Decurve/Undo/eXit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3020" marB="0"/>
                </a:tc>
              </a:tr>
            </a:tbl>
          </a:graphicData>
        </a:graphic>
      </p:graphicFrame>
      <p:sp>
        <p:nvSpPr>
          <p:cNvPr id="13" name="object 13"/>
          <p:cNvSpPr txBox="1"/>
          <p:nvPr/>
        </p:nvSpPr>
        <p:spPr>
          <a:xfrm>
            <a:off x="3673855" y="9426786"/>
            <a:ext cx="438150" cy="194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r>
              <a:rPr sz="1200" dirty="0">
                <a:latin typeface="Times New Roman"/>
                <a:cs typeface="Times New Roman"/>
              </a:rPr>
              <a:t>- 130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-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54505" y="4317745"/>
            <a:ext cx="1427480" cy="2616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550" b="1" spc="-25" dirty="0">
                <a:latin typeface="Arial"/>
                <a:cs typeface="Arial"/>
              </a:rPr>
              <a:t>PEDIT</a:t>
            </a:r>
            <a:r>
              <a:rPr sz="1550" b="1" spc="-130" dirty="0">
                <a:latin typeface="Arial"/>
                <a:cs typeface="Arial"/>
              </a:rPr>
              <a:t> </a:t>
            </a:r>
            <a:r>
              <a:rPr sz="1550" b="1" spc="10" dirty="0">
                <a:latin typeface="Arial"/>
                <a:cs typeface="Arial"/>
              </a:rPr>
              <a:t>options:</a:t>
            </a:r>
            <a:endParaRPr sz="15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97405" y="4763515"/>
            <a:ext cx="648970" cy="1071245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 marR="5080">
              <a:lnSpc>
                <a:spcPct val="141900"/>
              </a:lnSpc>
              <a:spcBef>
                <a:spcPts val="155"/>
              </a:spcBef>
            </a:pPr>
            <a:r>
              <a:rPr sz="1200" b="1" dirty="0">
                <a:latin typeface="Arial"/>
                <a:cs typeface="Arial"/>
              </a:rPr>
              <a:t>Close  </a:t>
            </a:r>
            <a:r>
              <a:rPr sz="1200" b="1" spc="-10" dirty="0">
                <a:latin typeface="Arial"/>
                <a:cs typeface="Arial"/>
              </a:rPr>
              <a:t>Join  </a:t>
            </a:r>
            <a:r>
              <a:rPr sz="1200" b="1" spc="-15" dirty="0">
                <a:latin typeface="Arial"/>
                <a:cs typeface="Arial"/>
              </a:rPr>
              <a:t>Width  Fit</a:t>
            </a:r>
            <a:r>
              <a:rPr sz="1200" b="1" spc="-12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curve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832607" y="4763515"/>
            <a:ext cx="3685540" cy="2072639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26034">
              <a:lnSpc>
                <a:spcPct val="100000"/>
              </a:lnSpc>
              <a:spcBef>
                <a:spcPts val="760"/>
              </a:spcBef>
            </a:pPr>
            <a:r>
              <a:rPr sz="1200" spc="-25" dirty="0">
                <a:latin typeface="Arial"/>
                <a:cs typeface="Arial"/>
              </a:rPr>
              <a:t>Closes </a:t>
            </a:r>
            <a:r>
              <a:rPr sz="1200" spc="-20" dirty="0">
                <a:latin typeface="Arial"/>
                <a:cs typeface="Arial"/>
              </a:rPr>
              <a:t>open </a:t>
            </a:r>
            <a:r>
              <a:rPr sz="1200" spc="-25" dirty="0">
                <a:latin typeface="Arial"/>
                <a:cs typeface="Arial"/>
              </a:rPr>
              <a:t>polyline</a:t>
            </a:r>
            <a:r>
              <a:rPr sz="1200" spc="-145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segments</a:t>
            </a:r>
            <a:endParaRPr sz="1200">
              <a:latin typeface="Arial"/>
              <a:cs typeface="Arial"/>
            </a:endParaRPr>
          </a:p>
          <a:p>
            <a:pPr marL="22860" marR="93345" indent="31750">
              <a:lnSpc>
                <a:spcPct val="145800"/>
              </a:lnSpc>
            </a:pPr>
            <a:r>
              <a:rPr sz="1200" spc="-20" dirty="0">
                <a:latin typeface="Arial"/>
                <a:cs typeface="Arial"/>
              </a:rPr>
              <a:t>Connects </a:t>
            </a:r>
            <a:r>
              <a:rPr sz="1200" spc="-35" dirty="0">
                <a:latin typeface="Arial"/>
                <a:cs typeface="Arial"/>
              </a:rPr>
              <a:t>polylines, </a:t>
            </a:r>
            <a:r>
              <a:rPr sz="1200" spc="-30" dirty="0">
                <a:latin typeface="Arial"/>
                <a:cs typeface="Arial"/>
              </a:rPr>
              <a:t>lines, </a:t>
            </a:r>
            <a:r>
              <a:rPr sz="1200" spc="-35" dirty="0">
                <a:latin typeface="Arial"/>
                <a:cs typeface="Arial"/>
              </a:rPr>
              <a:t>and </a:t>
            </a:r>
            <a:r>
              <a:rPr sz="1200" spc="-40" dirty="0">
                <a:latin typeface="Arial"/>
                <a:cs typeface="Arial"/>
              </a:rPr>
              <a:t>arcs </a:t>
            </a:r>
            <a:r>
              <a:rPr sz="1200" spc="-30" dirty="0">
                <a:latin typeface="Arial"/>
                <a:cs typeface="Arial"/>
              </a:rPr>
              <a:t>to </a:t>
            </a:r>
            <a:r>
              <a:rPr sz="1200" spc="-35" dirty="0">
                <a:latin typeface="Arial"/>
                <a:cs typeface="Arial"/>
              </a:rPr>
              <a:t>existing </a:t>
            </a:r>
            <a:r>
              <a:rPr sz="1200" spc="-40" dirty="0">
                <a:latin typeface="Arial"/>
                <a:cs typeface="Arial"/>
              </a:rPr>
              <a:t>polylines.  </a:t>
            </a:r>
            <a:r>
              <a:rPr sz="1200" spc="-35" dirty="0">
                <a:latin typeface="Arial"/>
                <a:cs typeface="Arial"/>
              </a:rPr>
              <a:t>Changes</a:t>
            </a:r>
            <a:r>
              <a:rPr sz="1200" spc="-95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the</a:t>
            </a:r>
            <a:r>
              <a:rPr sz="1200" spc="-95" dirty="0">
                <a:latin typeface="Arial"/>
                <a:cs typeface="Arial"/>
              </a:rPr>
              <a:t> </a:t>
            </a:r>
            <a:r>
              <a:rPr sz="1200" spc="-30" dirty="0">
                <a:latin typeface="Arial"/>
                <a:cs typeface="Arial"/>
              </a:rPr>
              <a:t>width</a:t>
            </a:r>
            <a:r>
              <a:rPr sz="1200" spc="-95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for</a:t>
            </a:r>
            <a:r>
              <a:rPr sz="1200" spc="-95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all</a:t>
            </a:r>
            <a:r>
              <a:rPr sz="1200" spc="-95" dirty="0">
                <a:latin typeface="Arial"/>
                <a:cs typeface="Arial"/>
              </a:rPr>
              <a:t> </a:t>
            </a:r>
            <a:r>
              <a:rPr sz="1200" spc="-35" dirty="0">
                <a:latin typeface="Arial"/>
                <a:cs typeface="Arial"/>
              </a:rPr>
              <a:t>polyline</a:t>
            </a:r>
            <a:r>
              <a:rPr sz="1200" spc="-95" dirty="0">
                <a:latin typeface="Arial"/>
                <a:cs typeface="Arial"/>
              </a:rPr>
              <a:t> </a:t>
            </a:r>
            <a:r>
              <a:rPr sz="1200" spc="-35" dirty="0">
                <a:latin typeface="Arial"/>
                <a:cs typeface="Arial"/>
              </a:rPr>
              <a:t>segments.</a:t>
            </a:r>
            <a:endParaRPr sz="1200">
              <a:latin typeface="Arial"/>
              <a:cs typeface="Arial"/>
            </a:endParaRPr>
          </a:p>
          <a:p>
            <a:pPr marL="34290" marR="5080" indent="-22225">
              <a:lnSpc>
                <a:spcPct val="114599"/>
              </a:lnSpc>
              <a:spcBef>
                <a:spcPts val="280"/>
              </a:spcBef>
            </a:pPr>
            <a:r>
              <a:rPr sz="1200" spc="-15" dirty="0">
                <a:latin typeface="Arial"/>
                <a:cs typeface="Arial"/>
              </a:rPr>
              <a:t>Creates </a:t>
            </a:r>
            <a:r>
              <a:rPr sz="1200" spc="-35" dirty="0">
                <a:latin typeface="Arial"/>
                <a:cs typeface="Arial"/>
              </a:rPr>
              <a:t>curved </a:t>
            </a:r>
            <a:r>
              <a:rPr sz="1200" spc="-15" dirty="0">
                <a:latin typeface="Arial"/>
                <a:cs typeface="Arial"/>
              </a:rPr>
              <a:t>arc </a:t>
            </a:r>
            <a:r>
              <a:rPr sz="1200" spc="-30" dirty="0">
                <a:latin typeface="Arial"/>
                <a:cs typeface="Arial"/>
              </a:rPr>
              <a:t>segments </a:t>
            </a:r>
            <a:r>
              <a:rPr sz="1200" spc="-55" dirty="0">
                <a:latin typeface="Arial"/>
                <a:cs typeface="Arial"/>
              </a:rPr>
              <a:t>around </a:t>
            </a:r>
            <a:r>
              <a:rPr sz="1200" spc="-35" dirty="0">
                <a:latin typeface="Arial"/>
                <a:cs typeface="Arial"/>
              </a:rPr>
              <a:t>pline </a:t>
            </a:r>
            <a:r>
              <a:rPr sz="1200" spc="-20" dirty="0">
                <a:latin typeface="Arial"/>
                <a:cs typeface="Arial"/>
              </a:rPr>
              <a:t>vertices </a:t>
            </a:r>
            <a:r>
              <a:rPr sz="1200" spc="-10" dirty="0">
                <a:latin typeface="Arial"/>
                <a:cs typeface="Arial"/>
              </a:rPr>
              <a:t>at</a:t>
            </a:r>
            <a:r>
              <a:rPr sz="1200" spc="-190" dirty="0">
                <a:latin typeface="Arial"/>
                <a:cs typeface="Arial"/>
              </a:rPr>
              <a:t> </a:t>
            </a:r>
            <a:r>
              <a:rPr sz="1200" spc="-50" dirty="0">
                <a:latin typeface="Arial"/>
                <a:cs typeface="Arial"/>
              </a:rPr>
              <a:t>the  </a:t>
            </a:r>
            <a:r>
              <a:rPr sz="1200" spc="-25" dirty="0">
                <a:latin typeface="Arial"/>
                <a:cs typeface="Arial"/>
              </a:rPr>
              <a:t>direction you</a:t>
            </a:r>
            <a:r>
              <a:rPr sz="1200" spc="-245" dirty="0">
                <a:latin typeface="Arial"/>
                <a:cs typeface="Arial"/>
              </a:rPr>
              <a:t> </a:t>
            </a:r>
            <a:r>
              <a:rPr sz="1200" spc="-30" dirty="0">
                <a:latin typeface="Arial"/>
                <a:cs typeface="Arial"/>
              </a:rPr>
              <a:t>specify.</a:t>
            </a:r>
            <a:endParaRPr sz="1200">
              <a:latin typeface="Arial"/>
              <a:cs typeface="Arial"/>
            </a:endParaRPr>
          </a:p>
          <a:p>
            <a:pPr marL="23495" marR="300990" indent="59690">
              <a:lnSpc>
                <a:spcPts val="2100"/>
              </a:lnSpc>
              <a:spcBef>
                <a:spcPts val="114"/>
              </a:spcBef>
            </a:pPr>
            <a:r>
              <a:rPr sz="1200" spc="-35" dirty="0">
                <a:latin typeface="Arial"/>
                <a:cs typeface="Arial"/>
              </a:rPr>
              <a:t>Creates</a:t>
            </a:r>
            <a:r>
              <a:rPr sz="1200" spc="-7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a</a:t>
            </a:r>
            <a:r>
              <a:rPr sz="1200" spc="-75" dirty="0">
                <a:latin typeface="Arial"/>
                <a:cs typeface="Arial"/>
              </a:rPr>
              <a:t> </a:t>
            </a:r>
            <a:r>
              <a:rPr sz="1200" spc="-30" dirty="0">
                <a:latin typeface="Arial"/>
                <a:cs typeface="Arial"/>
              </a:rPr>
              <a:t>curve</a:t>
            </a:r>
            <a:r>
              <a:rPr sz="1200" spc="-75" dirty="0">
                <a:latin typeface="Arial"/>
                <a:cs typeface="Arial"/>
              </a:rPr>
              <a:t> </a:t>
            </a:r>
            <a:r>
              <a:rPr sz="1200" spc="-35" dirty="0">
                <a:latin typeface="Arial"/>
                <a:cs typeface="Arial"/>
              </a:rPr>
              <a:t>through</a:t>
            </a:r>
            <a:r>
              <a:rPr sz="1200" spc="-75" dirty="0">
                <a:latin typeface="Arial"/>
                <a:cs typeface="Arial"/>
              </a:rPr>
              <a:t> </a:t>
            </a:r>
            <a:r>
              <a:rPr sz="1200" spc="-30" dirty="0">
                <a:latin typeface="Arial"/>
                <a:cs typeface="Arial"/>
              </a:rPr>
              <a:t>control</a:t>
            </a:r>
            <a:r>
              <a:rPr sz="1200" spc="-75" dirty="0">
                <a:latin typeface="Arial"/>
                <a:cs typeface="Arial"/>
              </a:rPr>
              <a:t> </a:t>
            </a:r>
            <a:r>
              <a:rPr sz="1200" spc="-30" dirty="0">
                <a:latin typeface="Arial"/>
                <a:cs typeface="Arial"/>
              </a:rPr>
              <a:t>points</a:t>
            </a:r>
            <a:r>
              <a:rPr sz="1200" spc="-70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on</a:t>
            </a:r>
            <a:r>
              <a:rPr sz="1200" spc="-7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a</a:t>
            </a:r>
            <a:r>
              <a:rPr sz="1200" spc="-140" dirty="0">
                <a:latin typeface="Arial"/>
                <a:cs typeface="Arial"/>
              </a:rPr>
              <a:t> </a:t>
            </a:r>
            <a:r>
              <a:rPr sz="1200" spc="-40" dirty="0">
                <a:latin typeface="Arial"/>
                <a:cs typeface="Arial"/>
              </a:rPr>
              <a:t>polyline.  </a:t>
            </a:r>
            <a:r>
              <a:rPr sz="1200" spc="-30" dirty="0">
                <a:latin typeface="Arial"/>
                <a:cs typeface="Arial"/>
              </a:rPr>
              <a:t>Straightens </a:t>
            </a:r>
            <a:r>
              <a:rPr sz="1200" spc="-35" dirty="0">
                <a:latin typeface="Arial"/>
                <a:cs typeface="Arial"/>
              </a:rPr>
              <a:t>curved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spc="-30" dirty="0">
                <a:latin typeface="Arial"/>
                <a:cs typeface="Arial"/>
              </a:rPr>
              <a:t>segments.</a:t>
            </a:r>
            <a:endParaRPr sz="1200">
              <a:latin typeface="Arial"/>
              <a:cs typeface="Arial"/>
            </a:endParaRPr>
          </a:p>
          <a:p>
            <a:pPr marL="32384">
              <a:lnSpc>
                <a:spcPct val="100000"/>
              </a:lnSpc>
              <a:spcBef>
                <a:spcPts val="480"/>
              </a:spcBef>
            </a:pPr>
            <a:r>
              <a:rPr sz="1200" spc="-30" dirty="0">
                <a:latin typeface="Arial"/>
                <a:cs typeface="Arial"/>
              </a:rPr>
              <a:t>Displays </a:t>
            </a:r>
            <a:r>
              <a:rPr sz="1200" spc="-50" dirty="0">
                <a:latin typeface="Arial"/>
                <a:cs typeface="Arial"/>
              </a:rPr>
              <a:t>the </a:t>
            </a:r>
            <a:r>
              <a:rPr sz="1200" spc="-35" dirty="0">
                <a:latin typeface="Arial"/>
                <a:cs typeface="Arial"/>
              </a:rPr>
              <a:t>following </a:t>
            </a:r>
            <a:r>
              <a:rPr sz="1200" spc="5" dirty="0">
                <a:latin typeface="Arial"/>
                <a:cs typeface="Arial"/>
              </a:rPr>
              <a:t>Edit </a:t>
            </a:r>
            <a:r>
              <a:rPr sz="1200" spc="-25" dirty="0">
                <a:latin typeface="Arial"/>
                <a:cs typeface="Arial"/>
              </a:rPr>
              <a:t>Vertex</a:t>
            </a:r>
            <a:r>
              <a:rPr sz="1200" spc="-95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Options: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597405" y="6010147"/>
            <a:ext cx="956944" cy="825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5800"/>
              </a:lnSpc>
              <a:spcBef>
                <a:spcPts val="100"/>
              </a:spcBef>
            </a:pPr>
            <a:r>
              <a:rPr sz="1200" b="1" spc="-10" dirty="0">
                <a:latin typeface="Arial"/>
                <a:cs typeface="Arial"/>
              </a:rPr>
              <a:t>Spline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Curve  Decurve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sz="1200" b="1" spc="-15" dirty="0">
                <a:latin typeface="Arial"/>
                <a:cs typeface="Arial"/>
              </a:rPr>
              <a:t>Edit</a:t>
            </a:r>
            <a:r>
              <a:rPr sz="1200" b="1" spc="-6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Vertex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597405" y="7275830"/>
            <a:ext cx="13074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-70" dirty="0">
                <a:latin typeface="Arial"/>
                <a:cs typeface="Arial"/>
              </a:rPr>
              <a:t>Polyline </a:t>
            </a:r>
            <a:r>
              <a:rPr sz="1200" i="1" spc="-65" dirty="0">
                <a:latin typeface="Arial"/>
                <a:cs typeface="Arial"/>
              </a:rPr>
              <a:t>width</a:t>
            </a:r>
            <a:r>
              <a:rPr sz="1200" i="1" spc="-280" dirty="0">
                <a:latin typeface="Arial"/>
                <a:cs typeface="Arial"/>
              </a:rPr>
              <a:t> </a:t>
            </a:r>
            <a:r>
              <a:rPr sz="1200" i="1" spc="-65" dirty="0">
                <a:latin typeface="Arial"/>
                <a:cs typeface="Arial"/>
              </a:rPr>
              <a:t>change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323567" y="7275830"/>
            <a:ext cx="9785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-65" dirty="0">
                <a:latin typeface="Arial"/>
                <a:cs typeface="Arial"/>
              </a:rPr>
              <a:t>Splined</a:t>
            </a:r>
            <a:r>
              <a:rPr sz="1200" i="1" spc="-215" dirty="0">
                <a:latin typeface="Arial"/>
                <a:cs typeface="Arial"/>
              </a:rPr>
              <a:t> </a:t>
            </a:r>
            <a:r>
              <a:rPr sz="1200" i="1" spc="-60" dirty="0">
                <a:latin typeface="Arial"/>
                <a:cs typeface="Arial"/>
              </a:rPr>
              <a:t>Polyline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19550" y="1953005"/>
            <a:ext cx="304800" cy="3139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904767" y="5496305"/>
            <a:ext cx="2191233" cy="15049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90166" y="5496305"/>
            <a:ext cx="2191233" cy="15049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140205" y="436117"/>
            <a:ext cx="3870960" cy="8623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609725">
              <a:lnSpc>
                <a:spcPct val="152500"/>
              </a:lnSpc>
              <a:spcBef>
                <a:spcPts val="100"/>
              </a:spcBef>
            </a:pPr>
            <a:r>
              <a:rPr sz="1800" b="1" spc="-20" dirty="0">
                <a:latin typeface="Arial"/>
                <a:cs typeface="Arial"/>
              </a:rPr>
              <a:t>AutoCAD </a:t>
            </a:r>
            <a:r>
              <a:rPr sz="1800" b="1" spc="-15" dirty="0">
                <a:latin typeface="Arial"/>
                <a:cs typeface="Arial"/>
              </a:rPr>
              <a:t>2D</a:t>
            </a:r>
            <a:r>
              <a:rPr sz="1800" b="1" spc="-55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Tutorial  </a:t>
            </a:r>
            <a:r>
              <a:rPr sz="1800" b="1" spc="-5" dirty="0">
                <a:latin typeface="Arial"/>
                <a:cs typeface="Arial"/>
              </a:rPr>
              <a:t>Move Command</a:t>
            </a:r>
            <a:r>
              <a:rPr sz="1800" b="1" spc="3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10.1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711955" y="9426786"/>
            <a:ext cx="361950" cy="194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r>
              <a:rPr sz="1200" dirty="0">
                <a:latin typeface="Times New Roman"/>
                <a:cs typeface="Times New Roman"/>
              </a:rPr>
              <a:t>- 74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-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11705" y="1418335"/>
            <a:ext cx="9372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6235" algn="l"/>
              </a:tabLst>
            </a:pPr>
            <a:r>
              <a:rPr sz="1200" spc="10" dirty="0">
                <a:latin typeface="Arial"/>
                <a:cs typeface="Arial"/>
              </a:rPr>
              <a:t>1</a:t>
            </a:r>
            <a:r>
              <a:rPr sz="1200" dirty="0">
                <a:latin typeface="Arial"/>
                <a:cs typeface="Arial"/>
              </a:rPr>
              <a:t>.	</a:t>
            </a:r>
            <a:r>
              <a:rPr sz="1200" b="1" dirty="0">
                <a:latin typeface="Arial"/>
                <a:cs typeface="Arial"/>
              </a:rPr>
              <a:t>C</a:t>
            </a:r>
            <a:r>
              <a:rPr sz="1200" b="1" spc="15" dirty="0">
                <a:latin typeface="Arial"/>
                <a:cs typeface="Arial"/>
              </a:rPr>
              <a:t>ho</a:t>
            </a:r>
            <a:r>
              <a:rPr sz="1200" b="1" spc="10" dirty="0">
                <a:latin typeface="Arial"/>
                <a:cs typeface="Arial"/>
              </a:rPr>
              <a:t>os</a:t>
            </a:r>
            <a:r>
              <a:rPr sz="1200" b="1" spc="-5" dirty="0">
                <a:latin typeface="Arial"/>
                <a:cs typeface="Arial"/>
              </a:rPr>
              <a:t>e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968244" y="1418335"/>
            <a:ext cx="2914015" cy="33959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Modify,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spc="5" dirty="0">
                <a:latin typeface="Arial"/>
                <a:cs typeface="Arial"/>
              </a:rPr>
              <a:t>Move.</a:t>
            </a:r>
            <a:endParaRPr sz="1200">
              <a:latin typeface="Arial"/>
              <a:cs typeface="Arial"/>
            </a:endParaRPr>
          </a:p>
          <a:p>
            <a:pPr marL="470534">
              <a:lnSpc>
                <a:spcPct val="100000"/>
              </a:lnSpc>
              <a:spcBef>
                <a:spcPts val="875"/>
              </a:spcBef>
            </a:pPr>
            <a:r>
              <a:rPr sz="1200" b="1" spc="-5" dirty="0">
                <a:latin typeface="Arial"/>
                <a:cs typeface="Arial"/>
              </a:rPr>
              <a:t>or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10"/>
              </a:spcBef>
            </a:pPr>
            <a:r>
              <a:rPr sz="1200" spc="-15" dirty="0">
                <a:latin typeface="Arial"/>
                <a:cs typeface="Arial"/>
              </a:rPr>
              <a:t>the Move</a:t>
            </a:r>
            <a:r>
              <a:rPr sz="1200" spc="-90" dirty="0">
                <a:latin typeface="Arial"/>
                <a:cs typeface="Arial"/>
              </a:rPr>
              <a:t> </a:t>
            </a:r>
            <a:r>
              <a:rPr sz="1200" spc="-15" dirty="0">
                <a:latin typeface="Arial"/>
                <a:cs typeface="Arial"/>
              </a:rPr>
              <a:t>icon.</a:t>
            </a:r>
            <a:endParaRPr sz="1200">
              <a:latin typeface="Arial"/>
              <a:cs typeface="Arial"/>
            </a:endParaRPr>
          </a:p>
          <a:p>
            <a:pPr marL="470534">
              <a:lnSpc>
                <a:spcPct val="100000"/>
              </a:lnSpc>
              <a:spcBef>
                <a:spcPts val="810"/>
              </a:spcBef>
            </a:pPr>
            <a:r>
              <a:rPr sz="1200" b="1" spc="-5" dirty="0">
                <a:latin typeface="Arial"/>
                <a:cs typeface="Arial"/>
              </a:rPr>
              <a:t>or</a:t>
            </a:r>
            <a:endParaRPr sz="1200">
              <a:latin typeface="Arial"/>
              <a:cs typeface="Arial"/>
            </a:endParaRPr>
          </a:p>
          <a:p>
            <a:pPr marL="13335" marR="788035" indent="635">
              <a:lnSpc>
                <a:spcPct val="158500"/>
              </a:lnSpc>
              <a:spcBef>
                <a:spcPts val="40"/>
              </a:spcBef>
            </a:pPr>
            <a:r>
              <a:rPr sz="1200" dirty="0">
                <a:latin typeface="Arial"/>
                <a:cs typeface="Arial"/>
              </a:rPr>
              <a:t>MOVE at </a:t>
            </a:r>
            <a:r>
              <a:rPr sz="1200" spc="-5" dirty="0">
                <a:latin typeface="Arial"/>
                <a:cs typeface="Arial"/>
              </a:rPr>
              <a:t>the command</a:t>
            </a:r>
            <a:r>
              <a:rPr sz="1200" spc="-10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prompt  </a:t>
            </a:r>
            <a:r>
              <a:rPr sz="1200" spc="-15" dirty="0">
                <a:latin typeface="Arial"/>
                <a:cs typeface="Arial"/>
              </a:rPr>
              <a:t>Command: </a:t>
            </a:r>
            <a:r>
              <a:rPr sz="1200" b="1" dirty="0">
                <a:latin typeface="Arial"/>
                <a:cs typeface="Arial"/>
              </a:rPr>
              <a:t>MOVE or M  </a:t>
            </a:r>
            <a:r>
              <a:rPr sz="1200" spc="-15" dirty="0">
                <a:latin typeface="Arial"/>
                <a:cs typeface="Arial"/>
              </a:rPr>
              <a:t>Objects </a:t>
            </a:r>
            <a:r>
              <a:rPr sz="1200" spc="-10" dirty="0">
                <a:latin typeface="Arial"/>
                <a:cs typeface="Arial"/>
              </a:rPr>
              <a:t>to</a:t>
            </a:r>
            <a:r>
              <a:rPr sz="1200" spc="-90" dirty="0">
                <a:latin typeface="Arial"/>
                <a:cs typeface="Arial"/>
              </a:rPr>
              <a:t> </a:t>
            </a:r>
            <a:r>
              <a:rPr sz="1200" spc="-15" dirty="0">
                <a:latin typeface="Arial"/>
                <a:cs typeface="Arial"/>
              </a:rPr>
              <a:t>move</a:t>
            </a:r>
            <a:endParaRPr sz="1200">
              <a:latin typeface="Arial"/>
              <a:cs typeface="Arial"/>
            </a:endParaRPr>
          </a:p>
          <a:p>
            <a:pPr marL="13970" marR="1342390" indent="-1270">
              <a:lnSpc>
                <a:spcPct val="156300"/>
              </a:lnSpc>
            </a:pPr>
            <a:r>
              <a:rPr sz="1200" spc="-5" dirty="0">
                <a:latin typeface="Arial"/>
                <a:cs typeface="Arial"/>
              </a:rPr>
              <a:t>Select </a:t>
            </a:r>
            <a:r>
              <a:rPr sz="1200" dirty="0">
                <a:latin typeface="Arial"/>
                <a:cs typeface="Arial"/>
              </a:rPr>
              <a:t>objects:</a:t>
            </a:r>
            <a:r>
              <a:rPr sz="1200" spc="-14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(</a:t>
            </a:r>
            <a:r>
              <a:rPr sz="1200" b="1" spc="-10" dirty="0">
                <a:latin typeface="Arial"/>
                <a:cs typeface="Arial"/>
              </a:rPr>
              <a:t>select</a:t>
            </a:r>
            <a:r>
              <a:rPr sz="1200" spc="-10" dirty="0">
                <a:latin typeface="Arial"/>
                <a:cs typeface="Arial"/>
              </a:rPr>
              <a:t>)  </a:t>
            </a:r>
            <a:r>
              <a:rPr sz="1200" dirty="0">
                <a:latin typeface="Arial"/>
                <a:cs typeface="Arial"/>
              </a:rPr>
              <a:t>A </a:t>
            </a:r>
            <a:r>
              <a:rPr sz="1200" spc="-5" dirty="0">
                <a:latin typeface="Arial"/>
                <a:cs typeface="Arial"/>
              </a:rPr>
              <a:t>point </a:t>
            </a:r>
            <a:r>
              <a:rPr sz="1200" dirty="0">
                <a:latin typeface="Arial"/>
                <a:cs typeface="Arial"/>
              </a:rPr>
              <a:t>to </a:t>
            </a:r>
            <a:r>
              <a:rPr sz="1200" spc="-5" dirty="0">
                <a:latin typeface="Arial"/>
                <a:cs typeface="Arial"/>
              </a:rPr>
              <a:t>move</a:t>
            </a:r>
            <a:r>
              <a:rPr sz="1200" spc="-1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from</a:t>
            </a:r>
            <a:endParaRPr sz="1200">
              <a:latin typeface="Arial"/>
              <a:cs typeface="Arial"/>
            </a:endParaRPr>
          </a:p>
          <a:p>
            <a:pPr marL="13970" marR="169545" indent="-1270">
              <a:lnSpc>
                <a:spcPct val="156300"/>
              </a:lnSpc>
              <a:spcBef>
                <a:spcPts val="70"/>
              </a:spcBef>
            </a:pPr>
            <a:r>
              <a:rPr sz="1200" spc="-5" dirty="0">
                <a:latin typeface="Arial"/>
                <a:cs typeface="Arial"/>
              </a:rPr>
              <a:t>Base point or displacement: </a:t>
            </a:r>
            <a:r>
              <a:rPr sz="1200" spc="5" dirty="0">
                <a:latin typeface="Arial"/>
                <a:cs typeface="Arial"/>
              </a:rPr>
              <a:t>(</a:t>
            </a:r>
            <a:r>
              <a:rPr sz="1200" b="1" spc="5" dirty="0">
                <a:latin typeface="Arial"/>
                <a:cs typeface="Arial"/>
              </a:rPr>
              <a:t>pick</a:t>
            </a:r>
            <a:r>
              <a:rPr sz="1200" b="1" spc="-14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point</a:t>
            </a:r>
            <a:r>
              <a:rPr sz="1200" spc="-10" dirty="0">
                <a:latin typeface="Arial"/>
                <a:cs typeface="Arial"/>
              </a:rPr>
              <a:t>)  </a:t>
            </a:r>
            <a:r>
              <a:rPr sz="1200" dirty="0">
                <a:latin typeface="Arial"/>
                <a:cs typeface="Arial"/>
              </a:rPr>
              <a:t>A </a:t>
            </a:r>
            <a:r>
              <a:rPr sz="1200" spc="-15" dirty="0">
                <a:latin typeface="Arial"/>
                <a:cs typeface="Arial"/>
              </a:rPr>
              <a:t>point </a:t>
            </a:r>
            <a:r>
              <a:rPr sz="1200" spc="-10" dirty="0">
                <a:latin typeface="Arial"/>
                <a:cs typeface="Arial"/>
              </a:rPr>
              <a:t>to </a:t>
            </a:r>
            <a:r>
              <a:rPr sz="1200" spc="-15" dirty="0">
                <a:latin typeface="Arial"/>
                <a:cs typeface="Arial"/>
              </a:rPr>
              <a:t>move</a:t>
            </a:r>
            <a:r>
              <a:rPr sz="1200" spc="-65" dirty="0">
                <a:latin typeface="Arial"/>
                <a:cs typeface="Arial"/>
              </a:rPr>
              <a:t> </a:t>
            </a:r>
            <a:r>
              <a:rPr sz="1200" spc="-15" dirty="0">
                <a:latin typeface="Arial"/>
                <a:cs typeface="Arial"/>
              </a:rPr>
              <a:t>to</a:t>
            </a:r>
            <a:endParaRPr sz="1200">
              <a:latin typeface="Arial"/>
              <a:cs typeface="Arial"/>
            </a:endParaRPr>
          </a:p>
          <a:p>
            <a:pPr marL="13335">
              <a:lnSpc>
                <a:spcPct val="100000"/>
              </a:lnSpc>
              <a:spcBef>
                <a:spcPts val="880"/>
              </a:spcBef>
            </a:pPr>
            <a:r>
              <a:rPr sz="1200" spc="-5" dirty="0">
                <a:latin typeface="Arial"/>
                <a:cs typeface="Arial"/>
              </a:rPr>
              <a:t>Second point of displacement: </a:t>
            </a:r>
            <a:r>
              <a:rPr sz="1200" spc="10" dirty="0">
                <a:latin typeface="Arial"/>
                <a:cs typeface="Arial"/>
              </a:rPr>
              <a:t>(</a:t>
            </a:r>
            <a:r>
              <a:rPr sz="1200" b="1" spc="10" dirty="0">
                <a:latin typeface="Arial"/>
                <a:cs typeface="Arial"/>
              </a:rPr>
              <a:t>pick</a:t>
            </a:r>
            <a:r>
              <a:rPr sz="1200" b="1" spc="-22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point</a:t>
            </a:r>
            <a:r>
              <a:rPr sz="1200" spc="-5" dirty="0">
                <a:latin typeface="Arial"/>
                <a:cs typeface="Arial"/>
              </a:rPr>
              <a:t>)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711705" y="1998218"/>
            <a:ext cx="7277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6235" algn="l"/>
              </a:tabLst>
            </a:pPr>
            <a:r>
              <a:rPr sz="1200" spc="10" dirty="0">
                <a:latin typeface="Arial"/>
                <a:cs typeface="Arial"/>
              </a:rPr>
              <a:t>2</a:t>
            </a:r>
            <a:r>
              <a:rPr sz="1200" dirty="0">
                <a:latin typeface="Arial"/>
                <a:cs typeface="Arial"/>
              </a:rPr>
              <a:t>.	</a:t>
            </a:r>
            <a:r>
              <a:rPr sz="1200" b="1" spc="-20" dirty="0">
                <a:latin typeface="Arial"/>
                <a:cs typeface="Arial"/>
              </a:rPr>
              <a:t>C</a:t>
            </a:r>
            <a:r>
              <a:rPr sz="1200" b="1" spc="-10" dirty="0">
                <a:latin typeface="Arial"/>
                <a:cs typeface="Arial"/>
              </a:rPr>
              <a:t>li</a:t>
            </a:r>
            <a:r>
              <a:rPr sz="1200" b="1" spc="-20" dirty="0">
                <a:latin typeface="Arial"/>
                <a:cs typeface="Arial"/>
              </a:rPr>
              <a:t>c</a:t>
            </a:r>
            <a:r>
              <a:rPr sz="1200" b="1" spc="-5" dirty="0">
                <a:latin typeface="Arial"/>
                <a:cs typeface="Arial"/>
              </a:rPr>
              <a:t>k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711705" y="2578861"/>
            <a:ext cx="7270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1200" spc="10" dirty="0">
                <a:latin typeface="Arial"/>
                <a:cs typeface="Arial"/>
              </a:rPr>
              <a:t>3</a:t>
            </a:r>
            <a:r>
              <a:rPr sz="1200" dirty="0">
                <a:latin typeface="Arial"/>
                <a:cs typeface="Arial"/>
              </a:rPr>
              <a:t>.	</a:t>
            </a:r>
            <a:r>
              <a:rPr sz="1200" b="1" spc="10" dirty="0">
                <a:latin typeface="Arial"/>
                <a:cs typeface="Arial"/>
              </a:rPr>
              <a:t>T</a:t>
            </a:r>
            <a:r>
              <a:rPr sz="1200" b="1" spc="-10" dirty="0">
                <a:latin typeface="Arial"/>
                <a:cs typeface="Arial"/>
              </a:rPr>
              <a:t>y</a:t>
            </a:r>
            <a:r>
              <a:rPr sz="1200" b="1" spc="10" dirty="0">
                <a:latin typeface="Arial"/>
                <a:cs typeface="Arial"/>
              </a:rPr>
              <a:t>p</a:t>
            </a:r>
            <a:r>
              <a:rPr sz="1200" b="1" spc="-5" dirty="0">
                <a:latin typeface="Arial"/>
                <a:cs typeface="Arial"/>
              </a:rPr>
              <a:t>e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711705" y="3158743"/>
            <a:ext cx="6826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6235" algn="l"/>
              </a:tabLst>
            </a:pPr>
            <a:r>
              <a:rPr sz="1200" spc="10" dirty="0">
                <a:latin typeface="Arial"/>
                <a:cs typeface="Arial"/>
              </a:rPr>
              <a:t>4</a:t>
            </a:r>
            <a:r>
              <a:rPr sz="1200" dirty="0">
                <a:latin typeface="Arial"/>
                <a:cs typeface="Arial"/>
              </a:rPr>
              <a:t>.	</a:t>
            </a:r>
            <a:r>
              <a:rPr sz="1200" b="1" spc="-5" dirty="0">
                <a:latin typeface="Arial"/>
                <a:cs typeface="Arial"/>
              </a:rPr>
              <a:t>Pick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711705" y="3730244"/>
            <a:ext cx="6826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6235" algn="l"/>
              </a:tabLst>
            </a:pPr>
            <a:r>
              <a:rPr sz="1200" spc="10" dirty="0">
                <a:latin typeface="Arial"/>
                <a:cs typeface="Arial"/>
              </a:rPr>
              <a:t>5</a:t>
            </a:r>
            <a:r>
              <a:rPr sz="1200" dirty="0">
                <a:latin typeface="Arial"/>
                <a:cs typeface="Arial"/>
              </a:rPr>
              <a:t>.	</a:t>
            </a:r>
            <a:r>
              <a:rPr sz="1200" b="1" spc="-5" dirty="0">
                <a:latin typeface="Arial"/>
                <a:cs typeface="Arial"/>
              </a:rPr>
              <a:t>Pick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711705" y="4310888"/>
            <a:ext cx="6826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6235" algn="l"/>
              </a:tabLst>
            </a:pPr>
            <a:r>
              <a:rPr sz="1200" spc="10" dirty="0">
                <a:latin typeface="Arial"/>
                <a:cs typeface="Arial"/>
              </a:rPr>
              <a:t>6</a:t>
            </a:r>
            <a:r>
              <a:rPr sz="1200" dirty="0">
                <a:latin typeface="Arial"/>
                <a:cs typeface="Arial"/>
              </a:rPr>
              <a:t>.	</a:t>
            </a:r>
            <a:r>
              <a:rPr sz="1200" b="1" spc="-5" dirty="0">
                <a:latin typeface="Arial"/>
                <a:cs typeface="Arial"/>
              </a:rPr>
              <a:t>Pick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368805" y="5260339"/>
            <a:ext cx="1073785" cy="170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50" spc="10" dirty="0">
                <a:latin typeface="Arial"/>
                <a:cs typeface="Arial"/>
              </a:rPr>
              <a:t>Circle before</a:t>
            </a:r>
            <a:r>
              <a:rPr sz="950" dirty="0">
                <a:latin typeface="Arial"/>
                <a:cs typeface="Arial"/>
              </a:rPr>
              <a:t> </a:t>
            </a:r>
            <a:r>
              <a:rPr sz="950" spc="10" dirty="0">
                <a:latin typeface="Arial"/>
                <a:cs typeface="Arial"/>
              </a:rPr>
              <a:t>move</a:t>
            </a:r>
            <a:endParaRPr sz="9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878834" y="5260339"/>
            <a:ext cx="962025" cy="170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50" spc="5" dirty="0">
                <a:latin typeface="Arial"/>
                <a:cs typeface="Arial"/>
              </a:rPr>
              <a:t>Circle after</a:t>
            </a:r>
            <a:r>
              <a:rPr sz="950" dirty="0">
                <a:latin typeface="Arial"/>
                <a:cs typeface="Arial"/>
              </a:rPr>
              <a:t> </a:t>
            </a:r>
            <a:r>
              <a:rPr sz="950" spc="5" dirty="0">
                <a:latin typeface="Arial"/>
                <a:cs typeface="Arial"/>
              </a:rPr>
              <a:t>move</a:t>
            </a:r>
            <a:endParaRPr sz="9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40205" y="7337552"/>
            <a:ext cx="5154295" cy="7410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25" dirty="0">
                <a:latin typeface="Arial"/>
                <a:cs typeface="Arial"/>
              </a:rPr>
              <a:t>TIP:</a:t>
            </a:r>
            <a:endParaRPr sz="1400">
              <a:latin typeface="Arial"/>
              <a:cs typeface="Arial"/>
            </a:endParaRPr>
          </a:p>
          <a:p>
            <a:pPr marL="469900" marR="5080">
              <a:lnSpc>
                <a:spcPts val="1380"/>
              </a:lnSpc>
              <a:spcBef>
                <a:spcPts val="1235"/>
              </a:spcBef>
            </a:pPr>
            <a:r>
              <a:rPr sz="1200" dirty="0">
                <a:latin typeface="Arial"/>
                <a:cs typeface="Arial"/>
              </a:rPr>
              <a:t>To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move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an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object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a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specified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distance,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type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a</a:t>
            </a:r>
            <a:r>
              <a:rPr sz="1200" spc="-16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distance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at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second  </a:t>
            </a:r>
            <a:r>
              <a:rPr sz="1200" spc="-15" dirty="0">
                <a:latin typeface="Arial"/>
                <a:cs typeface="Arial"/>
              </a:rPr>
              <a:t>point </a:t>
            </a:r>
            <a:r>
              <a:rPr sz="1200" spc="-10" dirty="0">
                <a:latin typeface="Arial"/>
                <a:cs typeface="Arial"/>
              </a:rPr>
              <a:t>of </a:t>
            </a:r>
            <a:r>
              <a:rPr sz="1200" spc="-5" dirty="0">
                <a:latin typeface="Arial"/>
                <a:cs typeface="Arial"/>
              </a:rPr>
              <a:t>displacement prompt:</a:t>
            </a:r>
            <a:r>
              <a:rPr sz="1200" spc="-13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@1&lt;0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00500" y="2067305"/>
            <a:ext cx="285750" cy="3238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90955" y="6410705"/>
            <a:ext cx="2390849" cy="1638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362756" y="6410705"/>
            <a:ext cx="2390850" cy="16383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140205" y="579373"/>
            <a:ext cx="3870325" cy="8712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2179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latin typeface="Arial"/>
                <a:cs typeface="Arial"/>
              </a:rPr>
              <a:t>AutoCAD </a:t>
            </a:r>
            <a:r>
              <a:rPr sz="1800" b="1" spc="-15" dirty="0">
                <a:latin typeface="Arial"/>
                <a:cs typeface="Arial"/>
              </a:rPr>
              <a:t>2D</a:t>
            </a:r>
            <a:r>
              <a:rPr sz="1800" b="1" spc="-50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Tutorial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b="1" spc="-15" dirty="0">
                <a:latin typeface="Arial"/>
                <a:cs typeface="Arial"/>
              </a:rPr>
              <a:t>Copy Command</a:t>
            </a:r>
            <a:r>
              <a:rPr sz="1800" b="1" spc="25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10.2</a:t>
            </a:r>
            <a:endParaRPr sz="18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711955" y="9426786"/>
            <a:ext cx="361950" cy="194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r>
              <a:rPr sz="1200" dirty="0">
                <a:latin typeface="Times New Roman"/>
                <a:cs typeface="Times New Roman"/>
              </a:rPr>
              <a:t>- 75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-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97405" y="1570735"/>
            <a:ext cx="10515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70534" algn="l"/>
              </a:tabLst>
            </a:pPr>
            <a:r>
              <a:rPr sz="1200" spc="10" dirty="0">
                <a:latin typeface="Arial"/>
                <a:cs typeface="Arial"/>
              </a:rPr>
              <a:t>1</a:t>
            </a:r>
            <a:r>
              <a:rPr sz="1200" dirty="0">
                <a:latin typeface="Arial"/>
                <a:cs typeface="Arial"/>
              </a:rPr>
              <a:t>.	</a:t>
            </a:r>
            <a:r>
              <a:rPr sz="1200" b="1" dirty="0">
                <a:latin typeface="Arial"/>
                <a:cs typeface="Arial"/>
              </a:rPr>
              <a:t>C</a:t>
            </a:r>
            <a:r>
              <a:rPr sz="1200" b="1" spc="15" dirty="0">
                <a:latin typeface="Arial"/>
                <a:cs typeface="Arial"/>
              </a:rPr>
              <a:t>h</a:t>
            </a:r>
            <a:r>
              <a:rPr sz="1200" b="1" spc="10" dirty="0">
                <a:latin typeface="Arial"/>
                <a:cs typeface="Arial"/>
              </a:rPr>
              <a:t>o</a:t>
            </a:r>
            <a:r>
              <a:rPr sz="1200" b="1" spc="15" dirty="0">
                <a:latin typeface="Arial"/>
                <a:cs typeface="Arial"/>
              </a:rPr>
              <a:t>o</a:t>
            </a:r>
            <a:r>
              <a:rPr sz="1200" b="1" spc="10" dirty="0">
                <a:latin typeface="Arial"/>
                <a:cs typeface="Arial"/>
              </a:rPr>
              <a:t>s</a:t>
            </a:r>
            <a:r>
              <a:rPr sz="1200" b="1" spc="-5" dirty="0">
                <a:latin typeface="Arial"/>
                <a:cs typeface="Arial"/>
              </a:rPr>
              <a:t>e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968244" y="1570735"/>
            <a:ext cx="2132965" cy="1628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sz="1200" spc="-15" dirty="0">
                <a:latin typeface="Arial"/>
                <a:cs typeface="Arial"/>
              </a:rPr>
              <a:t>Modify,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spc="-15" dirty="0">
                <a:latin typeface="Arial"/>
                <a:cs typeface="Arial"/>
              </a:rPr>
              <a:t>Copy.</a:t>
            </a:r>
            <a:endParaRPr sz="1200">
              <a:latin typeface="Arial"/>
              <a:cs typeface="Arial"/>
            </a:endParaRPr>
          </a:p>
          <a:p>
            <a:pPr marL="470534">
              <a:lnSpc>
                <a:spcPct val="100000"/>
              </a:lnSpc>
              <a:spcBef>
                <a:spcPts val="875"/>
              </a:spcBef>
            </a:pPr>
            <a:r>
              <a:rPr sz="1200" b="1" spc="-5" dirty="0">
                <a:latin typeface="Arial"/>
                <a:cs typeface="Arial"/>
              </a:rPr>
              <a:t>or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10"/>
              </a:spcBef>
            </a:pPr>
            <a:r>
              <a:rPr sz="1200" spc="-15" dirty="0">
                <a:latin typeface="Arial"/>
                <a:cs typeface="Arial"/>
              </a:rPr>
              <a:t>the Copy</a:t>
            </a:r>
            <a:r>
              <a:rPr sz="1200" spc="-90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icon.</a:t>
            </a:r>
            <a:endParaRPr sz="1200">
              <a:latin typeface="Arial"/>
              <a:cs typeface="Arial"/>
            </a:endParaRPr>
          </a:p>
          <a:p>
            <a:pPr marL="470534">
              <a:lnSpc>
                <a:spcPct val="100000"/>
              </a:lnSpc>
              <a:spcBef>
                <a:spcPts val="810"/>
              </a:spcBef>
            </a:pPr>
            <a:r>
              <a:rPr sz="1200" b="1" spc="-5" dirty="0">
                <a:latin typeface="Arial"/>
                <a:cs typeface="Arial"/>
              </a:rPr>
              <a:t>or</a:t>
            </a:r>
            <a:endParaRPr sz="1200">
              <a:latin typeface="Arial"/>
              <a:cs typeface="Arial"/>
            </a:endParaRPr>
          </a:p>
          <a:p>
            <a:pPr marL="13335" marR="5080" indent="635">
              <a:lnSpc>
                <a:spcPts val="2260"/>
              </a:lnSpc>
              <a:spcBef>
                <a:spcPts val="65"/>
              </a:spcBef>
            </a:pPr>
            <a:r>
              <a:rPr sz="1200" spc="-5" dirty="0">
                <a:latin typeface="Arial"/>
                <a:cs typeface="Arial"/>
              </a:rPr>
              <a:t>COPY at the command</a:t>
            </a:r>
            <a:r>
              <a:rPr sz="1200" spc="-22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prompt.  </a:t>
            </a:r>
            <a:r>
              <a:rPr sz="1200" spc="-15" dirty="0">
                <a:latin typeface="Arial"/>
                <a:cs typeface="Arial"/>
              </a:rPr>
              <a:t>Command: </a:t>
            </a:r>
            <a:r>
              <a:rPr sz="1200" b="1" spc="5" dirty="0">
                <a:latin typeface="Arial"/>
                <a:cs typeface="Arial"/>
              </a:rPr>
              <a:t>COPY or</a:t>
            </a:r>
            <a:r>
              <a:rPr sz="1200" b="1" spc="-10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CP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97405" y="2150618"/>
            <a:ext cx="1549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0" dirty="0">
                <a:latin typeface="Arial"/>
                <a:cs typeface="Arial"/>
              </a:rPr>
              <a:t>2</a:t>
            </a:r>
            <a:r>
              <a:rPr sz="1200" dirty="0"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055367" y="2150618"/>
            <a:ext cx="3841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0" dirty="0">
                <a:latin typeface="Arial"/>
                <a:cs typeface="Arial"/>
              </a:rPr>
              <a:t>C</a:t>
            </a:r>
            <a:r>
              <a:rPr sz="1200" b="1" spc="-10" dirty="0">
                <a:latin typeface="Arial"/>
                <a:cs typeface="Arial"/>
              </a:rPr>
              <a:t>li</a:t>
            </a:r>
            <a:r>
              <a:rPr sz="1200" b="1" spc="-20" dirty="0">
                <a:latin typeface="Arial"/>
                <a:cs typeface="Arial"/>
              </a:rPr>
              <a:t>c</a:t>
            </a:r>
            <a:r>
              <a:rPr sz="1200" b="1" spc="-5" dirty="0">
                <a:latin typeface="Arial"/>
                <a:cs typeface="Arial"/>
              </a:rPr>
              <a:t>k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597405" y="2704592"/>
            <a:ext cx="1549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0" dirty="0">
                <a:latin typeface="Arial"/>
                <a:cs typeface="Arial"/>
              </a:rPr>
              <a:t>3</a:t>
            </a:r>
            <a:r>
              <a:rPr sz="1200" dirty="0"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054605" y="2704592"/>
            <a:ext cx="3848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10" dirty="0">
                <a:latin typeface="Arial"/>
                <a:cs typeface="Arial"/>
              </a:rPr>
              <a:t>T</a:t>
            </a:r>
            <a:r>
              <a:rPr sz="1200" b="1" spc="-10" dirty="0">
                <a:latin typeface="Arial"/>
                <a:cs typeface="Arial"/>
              </a:rPr>
              <a:t>y</a:t>
            </a:r>
            <a:r>
              <a:rPr sz="1200" b="1" spc="15" dirty="0">
                <a:latin typeface="Arial"/>
                <a:cs typeface="Arial"/>
              </a:rPr>
              <a:t>p</a:t>
            </a:r>
            <a:r>
              <a:rPr sz="1200" b="1" spc="-5" dirty="0">
                <a:latin typeface="Arial"/>
                <a:cs typeface="Arial"/>
              </a:rPr>
              <a:t>e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597405" y="3311906"/>
            <a:ext cx="1549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0" dirty="0">
                <a:latin typeface="Arial"/>
                <a:cs typeface="Arial"/>
              </a:rPr>
              <a:t>4</a:t>
            </a:r>
            <a:r>
              <a:rPr sz="1200" dirty="0"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055367" y="3311906"/>
            <a:ext cx="3390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Pick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969005" y="3209036"/>
            <a:ext cx="3408045" cy="2508885"/>
          </a:xfrm>
          <a:prstGeom prst="rect">
            <a:avLst/>
          </a:prstGeom>
        </p:spPr>
        <p:txBody>
          <a:bodyPr vert="horz" wrap="square" lIns="0" tIns="11557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910"/>
              </a:spcBef>
            </a:pPr>
            <a:r>
              <a:rPr sz="1200" dirty="0">
                <a:latin typeface="Arial"/>
                <a:cs typeface="Arial"/>
              </a:rPr>
              <a:t>Objects to</a:t>
            </a:r>
            <a:r>
              <a:rPr sz="1200" spc="-8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copy.</a:t>
            </a:r>
            <a:endParaRPr sz="1200">
              <a:latin typeface="Arial"/>
              <a:cs typeface="Arial"/>
            </a:endParaRPr>
          </a:p>
          <a:p>
            <a:pPr marL="13970" marR="1837055" indent="-1905">
              <a:lnSpc>
                <a:spcPct val="156300"/>
              </a:lnSpc>
            </a:pPr>
            <a:r>
              <a:rPr sz="1200" spc="-5" dirty="0">
                <a:latin typeface="Arial"/>
                <a:cs typeface="Arial"/>
              </a:rPr>
              <a:t>Select </a:t>
            </a:r>
            <a:r>
              <a:rPr sz="1200" dirty="0">
                <a:latin typeface="Arial"/>
                <a:cs typeface="Arial"/>
              </a:rPr>
              <a:t>objects:</a:t>
            </a:r>
            <a:r>
              <a:rPr sz="1200" spc="-14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(</a:t>
            </a:r>
            <a:r>
              <a:rPr sz="1200" b="1" spc="-10" dirty="0">
                <a:latin typeface="Arial"/>
                <a:cs typeface="Arial"/>
              </a:rPr>
              <a:t>select</a:t>
            </a:r>
            <a:r>
              <a:rPr sz="1200" spc="-10" dirty="0">
                <a:latin typeface="Arial"/>
                <a:cs typeface="Arial"/>
              </a:rPr>
              <a:t>)  </a:t>
            </a:r>
            <a:r>
              <a:rPr sz="1200" dirty="0">
                <a:latin typeface="Arial"/>
                <a:cs typeface="Arial"/>
              </a:rPr>
              <a:t>A </a:t>
            </a:r>
            <a:r>
              <a:rPr sz="1200" spc="-15" dirty="0">
                <a:latin typeface="Arial"/>
                <a:cs typeface="Arial"/>
              </a:rPr>
              <a:t>point </a:t>
            </a:r>
            <a:r>
              <a:rPr sz="1200" spc="-10" dirty="0">
                <a:latin typeface="Arial"/>
                <a:cs typeface="Arial"/>
              </a:rPr>
              <a:t>to </a:t>
            </a:r>
            <a:r>
              <a:rPr sz="1200" spc="-15" dirty="0">
                <a:latin typeface="Arial"/>
                <a:cs typeface="Arial"/>
              </a:rPr>
              <a:t>move</a:t>
            </a:r>
            <a:r>
              <a:rPr sz="1200" spc="-13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from.</a:t>
            </a:r>
            <a:endParaRPr sz="1200">
              <a:latin typeface="Arial"/>
              <a:cs typeface="Arial"/>
            </a:endParaRPr>
          </a:p>
          <a:p>
            <a:pPr marL="13970" marR="5080" indent="-1905">
              <a:lnSpc>
                <a:spcPct val="156300"/>
              </a:lnSpc>
              <a:spcBef>
                <a:spcPts val="70"/>
              </a:spcBef>
            </a:pPr>
            <a:r>
              <a:rPr sz="1200" spc="-5" dirty="0">
                <a:latin typeface="Arial"/>
                <a:cs typeface="Arial"/>
              </a:rPr>
              <a:t>Base point or displacement/Multiple: </a:t>
            </a:r>
            <a:r>
              <a:rPr sz="1200" dirty="0">
                <a:latin typeface="Arial"/>
                <a:cs typeface="Arial"/>
              </a:rPr>
              <a:t>(</a:t>
            </a:r>
            <a:r>
              <a:rPr sz="1200" b="1" dirty="0">
                <a:latin typeface="Arial"/>
                <a:cs typeface="Arial"/>
              </a:rPr>
              <a:t>pick</a:t>
            </a:r>
            <a:r>
              <a:rPr sz="1200" b="1" spc="28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point</a:t>
            </a:r>
            <a:r>
              <a:rPr sz="1200" dirty="0">
                <a:latin typeface="Arial"/>
                <a:cs typeface="Arial"/>
              </a:rPr>
              <a:t>).  A </a:t>
            </a:r>
            <a:r>
              <a:rPr sz="1200" spc="-15" dirty="0">
                <a:latin typeface="Arial"/>
                <a:cs typeface="Arial"/>
              </a:rPr>
              <a:t>point </a:t>
            </a:r>
            <a:r>
              <a:rPr sz="1200" spc="-10" dirty="0">
                <a:latin typeface="Arial"/>
                <a:cs typeface="Arial"/>
              </a:rPr>
              <a:t>to </a:t>
            </a:r>
            <a:r>
              <a:rPr sz="1200" spc="-15" dirty="0">
                <a:latin typeface="Arial"/>
                <a:cs typeface="Arial"/>
              </a:rPr>
              <a:t>copy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15" dirty="0">
                <a:latin typeface="Arial"/>
                <a:cs typeface="Arial"/>
              </a:rPr>
              <a:t>to.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395"/>
              </a:lnSpc>
              <a:spcBef>
                <a:spcPts val="880"/>
              </a:spcBef>
            </a:pPr>
            <a:r>
              <a:rPr sz="1200" spc="-5" dirty="0">
                <a:latin typeface="Arial"/>
                <a:cs typeface="Arial"/>
              </a:rPr>
              <a:t>Second point </a:t>
            </a:r>
            <a:r>
              <a:rPr sz="1200" dirty="0">
                <a:latin typeface="Arial"/>
                <a:cs typeface="Arial"/>
              </a:rPr>
              <a:t>of </a:t>
            </a:r>
            <a:r>
              <a:rPr sz="1200" spc="-5" dirty="0">
                <a:latin typeface="Arial"/>
                <a:cs typeface="Arial"/>
              </a:rPr>
              <a:t>displacement: </a:t>
            </a:r>
            <a:r>
              <a:rPr sz="1200" spc="5" dirty="0">
                <a:latin typeface="Arial"/>
                <a:cs typeface="Arial"/>
              </a:rPr>
              <a:t>(</a:t>
            </a:r>
            <a:r>
              <a:rPr sz="1200" b="1" spc="5" dirty="0">
                <a:latin typeface="Arial"/>
                <a:cs typeface="Arial"/>
              </a:rPr>
              <a:t>pick</a:t>
            </a:r>
            <a:r>
              <a:rPr sz="1200" b="1" spc="-15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point</a:t>
            </a:r>
            <a:r>
              <a:rPr sz="1200" spc="-5" dirty="0">
                <a:latin typeface="Arial"/>
                <a:cs typeface="Arial"/>
              </a:rPr>
              <a:t>)</a:t>
            </a:r>
            <a:endParaRPr sz="1200">
              <a:latin typeface="Arial"/>
              <a:cs typeface="Arial"/>
            </a:endParaRPr>
          </a:p>
          <a:p>
            <a:pPr marL="927100">
              <a:lnSpc>
                <a:spcPts val="1395"/>
              </a:lnSpc>
            </a:pPr>
            <a:r>
              <a:rPr sz="1200" b="1" spc="-5" dirty="0">
                <a:latin typeface="Arial"/>
                <a:cs typeface="Arial"/>
              </a:rPr>
              <a:t>or</a:t>
            </a:r>
            <a:endParaRPr sz="1200">
              <a:latin typeface="Arial"/>
              <a:cs typeface="Arial"/>
            </a:endParaRPr>
          </a:p>
          <a:p>
            <a:pPr marL="13335">
              <a:lnSpc>
                <a:spcPct val="100000"/>
              </a:lnSpc>
              <a:spcBef>
                <a:spcPts val="810"/>
              </a:spcBef>
            </a:pPr>
            <a:r>
              <a:rPr sz="1200" dirty="0">
                <a:latin typeface="Arial"/>
                <a:cs typeface="Arial"/>
              </a:rPr>
              <a:t>A </a:t>
            </a:r>
            <a:r>
              <a:rPr sz="1200" spc="-15" dirty="0">
                <a:latin typeface="Arial"/>
                <a:cs typeface="Arial"/>
              </a:rPr>
              <a:t>point </a:t>
            </a:r>
            <a:r>
              <a:rPr sz="1200" spc="-10" dirty="0">
                <a:latin typeface="Arial"/>
                <a:cs typeface="Arial"/>
              </a:rPr>
              <a:t>to </a:t>
            </a:r>
            <a:r>
              <a:rPr sz="1200" spc="-15" dirty="0">
                <a:latin typeface="Arial"/>
                <a:cs typeface="Arial"/>
              </a:rPr>
              <a:t>copy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15" dirty="0">
                <a:latin typeface="Arial"/>
                <a:cs typeface="Arial"/>
              </a:rPr>
              <a:t>to.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69"/>
              </a:spcBef>
            </a:pPr>
            <a:r>
              <a:rPr sz="1200" spc="-5" dirty="0">
                <a:latin typeface="Arial"/>
                <a:cs typeface="Arial"/>
              </a:rPr>
              <a:t>Second point of displacement: </a:t>
            </a:r>
            <a:r>
              <a:rPr sz="1200" b="1" spc="-5" dirty="0">
                <a:latin typeface="Arial"/>
                <a:cs typeface="Arial"/>
              </a:rPr>
              <a:t>@</a:t>
            </a:r>
            <a:r>
              <a:rPr sz="1200" b="1" spc="-20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1&lt;0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597405" y="3883405"/>
            <a:ext cx="1549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0" dirty="0">
                <a:latin typeface="Arial"/>
                <a:cs typeface="Arial"/>
              </a:rPr>
              <a:t>5</a:t>
            </a:r>
            <a:r>
              <a:rPr sz="1200" dirty="0"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055367" y="3883405"/>
            <a:ext cx="3390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Pick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597405" y="4464050"/>
            <a:ext cx="1549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0" dirty="0">
                <a:latin typeface="Arial"/>
                <a:cs typeface="Arial"/>
              </a:rPr>
              <a:t>6</a:t>
            </a:r>
            <a:r>
              <a:rPr sz="1200" dirty="0"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055367" y="4464050"/>
            <a:ext cx="3390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Pick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597405" y="5216144"/>
            <a:ext cx="1549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0" dirty="0">
                <a:latin typeface="Arial"/>
                <a:cs typeface="Arial"/>
              </a:rPr>
              <a:t>7</a:t>
            </a:r>
            <a:r>
              <a:rPr sz="1200" dirty="0"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054605" y="5216144"/>
            <a:ext cx="3848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10" dirty="0">
                <a:latin typeface="Arial"/>
                <a:cs typeface="Arial"/>
              </a:rPr>
              <a:t>T</a:t>
            </a:r>
            <a:r>
              <a:rPr sz="1200" b="1" spc="-10" dirty="0">
                <a:latin typeface="Arial"/>
                <a:cs typeface="Arial"/>
              </a:rPr>
              <a:t>y</a:t>
            </a:r>
            <a:r>
              <a:rPr sz="1200" b="1" spc="15" dirty="0">
                <a:latin typeface="Arial"/>
                <a:cs typeface="Arial"/>
              </a:rPr>
              <a:t>p</a:t>
            </a:r>
            <a:r>
              <a:rPr sz="1200" b="1" spc="-5" dirty="0">
                <a:latin typeface="Arial"/>
                <a:cs typeface="Arial"/>
              </a:rPr>
              <a:t>e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368805" y="6104635"/>
            <a:ext cx="16802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dirty="0">
                <a:latin typeface="Arial"/>
                <a:cs typeface="Arial"/>
              </a:rPr>
              <a:t>Duplicate objects</a:t>
            </a:r>
            <a:r>
              <a:rPr sz="1200" i="1" spc="-13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copied</a:t>
            </a:r>
            <a:endParaRPr sz="12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343044" y="6104635"/>
            <a:ext cx="15582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-15" dirty="0">
                <a:latin typeface="Arial"/>
                <a:cs typeface="Arial"/>
              </a:rPr>
              <a:t>Multiple </a:t>
            </a:r>
            <a:r>
              <a:rPr sz="1200" i="1" dirty="0">
                <a:latin typeface="Arial"/>
                <a:cs typeface="Arial"/>
              </a:rPr>
              <a:t>objects</a:t>
            </a:r>
            <a:r>
              <a:rPr sz="1200" i="1" spc="-8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copied</a:t>
            </a:r>
            <a:endParaRPr sz="12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152905" y="8118602"/>
            <a:ext cx="5324475" cy="7048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400" b="1" spc="-25" dirty="0">
                <a:latin typeface="Arial"/>
                <a:cs typeface="Arial"/>
              </a:rPr>
              <a:t>TIP:</a:t>
            </a:r>
            <a:endParaRPr sz="1400">
              <a:latin typeface="Arial"/>
              <a:cs typeface="Arial"/>
            </a:endParaRPr>
          </a:p>
          <a:p>
            <a:pPr marL="457200" marR="5080" indent="-228600">
              <a:lnSpc>
                <a:spcPts val="1350"/>
              </a:lnSpc>
              <a:spcBef>
                <a:spcPts val="1000"/>
              </a:spcBef>
              <a:buChar char="•"/>
              <a:tabLst>
                <a:tab pos="458470" algn="l"/>
                <a:tab pos="459105" algn="l"/>
              </a:tabLst>
            </a:pPr>
            <a:r>
              <a:rPr sz="1200" spc="-5" dirty="0">
                <a:latin typeface="Arial"/>
                <a:cs typeface="Arial"/>
              </a:rPr>
              <a:t>To copy many objects in the same copy command, type </a:t>
            </a:r>
            <a:r>
              <a:rPr sz="1200" dirty="0">
                <a:latin typeface="Arial"/>
                <a:cs typeface="Arial"/>
              </a:rPr>
              <a:t>M </a:t>
            </a:r>
            <a:r>
              <a:rPr sz="1200" spc="-10" dirty="0">
                <a:latin typeface="Arial"/>
                <a:cs typeface="Arial"/>
              </a:rPr>
              <a:t>for </a:t>
            </a:r>
            <a:r>
              <a:rPr sz="1200" spc="-15" dirty="0">
                <a:latin typeface="Arial"/>
                <a:cs typeface="Arial"/>
              </a:rPr>
              <a:t>Multiple </a:t>
            </a:r>
            <a:r>
              <a:rPr sz="1200" spc="-10" dirty="0">
                <a:latin typeface="Arial"/>
                <a:cs typeface="Arial"/>
              </a:rPr>
              <a:t>at  </a:t>
            </a:r>
            <a:r>
              <a:rPr sz="1200" spc="-5" dirty="0">
                <a:latin typeface="Arial"/>
                <a:cs typeface="Arial"/>
              </a:rPr>
              <a:t>the “Base point or displacement/Multiple”</a:t>
            </a:r>
            <a:r>
              <a:rPr sz="1200" spc="-18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option.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48505" y="2819400"/>
            <a:ext cx="304800" cy="30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537555" y="7325106"/>
            <a:ext cx="3301650" cy="22570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40205" y="579373"/>
            <a:ext cx="3870325" cy="1570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2179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latin typeface="Arial"/>
                <a:cs typeface="Arial"/>
              </a:rPr>
              <a:t>AutoCAD </a:t>
            </a:r>
            <a:r>
              <a:rPr sz="1800" b="1" spc="-15" dirty="0">
                <a:latin typeface="Arial"/>
                <a:cs typeface="Arial"/>
              </a:rPr>
              <a:t>2D</a:t>
            </a:r>
            <a:r>
              <a:rPr sz="1800" b="1" spc="-50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Tutorial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b="1" spc="-15" dirty="0">
                <a:latin typeface="Arial"/>
                <a:cs typeface="Arial"/>
              </a:rPr>
              <a:t>Offset Command</a:t>
            </a:r>
            <a:r>
              <a:rPr sz="1800" b="1" spc="20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10.4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55"/>
              </a:spcBef>
            </a:pPr>
            <a:r>
              <a:rPr sz="1400" b="1" spc="-15" dirty="0">
                <a:latin typeface="Arial"/>
                <a:cs typeface="Arial"/>
              </a:rPr>
              <a:t>Offset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spc="-20" dirty="0">
                <a:latin typeface="Arial"/>
                <a:cs typeface="Arial"/>
              </a:rPr>
              <a:t>Distance</a:t>
            </a:r>
            <a:endParaRPr sz="1400">
              <a:latin typeface="Arial"/>
              <a:cs typeface="Arial"/>
            </a:endParaRPr>
          </a:p>
          <a:p>
            <a:pPr marL="241300">
              <a:lnSpc>
                <a:spcPct val="100000"/>
              </a:lnSpc>
              <a:spcBef>
                <a:spcPts val="1225"/>
              </a:spcBef>
            </a:pPr>
            <a:r>
              <a:rPr sz="1200" dirty="0">
                <a:latin typeface="Arial"/>
                <a:cs typeface="Arial"/>
              </a:rPr>
              <a:t>To offset </a:t>
            </a:r>
            <a:r>
              <a:rPr sz="1200" spc="-5" dirty="0">
                <a:latin typeface="Arial"/>
                <a:cs typeface="Arial"/>
              </a:rPr>
              <a:t>a </a:t>
            </a:r>
            <a:r>
              <a:rPr sz="1200" dirty="0">
                <a:latin typeface="Arial"/>
                <a:cs typeface="Arial"/>
              </a:rPr>
              <a:t>specified</a:t>
            </a:r>
            <a:r>
              <a:rPr sz="1200" spc="-15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distance: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711955" y="9426786"/>
            <a:ext cx="361950" cy="194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r>
              <a:rPr sz="1200" dirty="0">
                <a:latin typeface="Times New Roman"/>
                <a:cs typeface="Times New Roman"/>
              </a:rPr>
              <a:t>- 77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-</a:t>
            </a:r>
            <a:endParaRPr sz="1200">
              <a:latin typeface="Times New Roman"/>
              <a:cs typeface="Times New Roman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692655" y="2244810"/>
          <a:ext cx="4394834" cy="381642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3530"/>
                <a:gridCol w="812800"/>
                <a:gridCol w="3278504"/>
              </a:tblGrid>
              <a:tr h="228004">
                <a:tc>
                  <a:txBody>
                    <a:bodyPr/>
                    <a:lstStyle/>
                    <a:p>
                      <a:pPr marL="31750">
                        <a:lnSpc>
                          <a:spcPts val="1325"/>
                        </a:lnSpc>
                      </a:pPr>
                      <a:r>
                        <a:rPr sz="1200" spc="5" dirty="0">
                          <a:latin typeface="Arial"/>
                          <a:cs typeface="Arial"/>
                        </a:rPr>
                        <a:t>1.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1325"/>
                        </a:lnSpc>
                      </a:pPr>
                      <a:r>
                        <a:rPr sz="1200" b="1" spc="10" dirty="0">
                          <a:latin typeface="Arial"/>
                          <a:cs typeface="Arial"/>
                        </a:rPr>
                        <a:t>Choose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3355">
                        <a:lnSpc>
                          <a:spcPts val="1325"/>
                        </a:lnSpc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Modify,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Offset.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2899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2992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or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3180" marB="0"/>
                </a:tc>
              </a:tr>
              <a:tr h="28994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200" spc="5" dirty="0">
                          <a:latin typeface="Arial"/>
                          <a:cs typeface="Arial"/>
                        </a:rPr>
                        <a:t>2.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7625" marB="0"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200" b="1" spc="10" dirty="0">
                          <a:latin typeface="Arial"/>
                          <a:cs typeface="Arial"/>
                        </a:rPr>
                        <a:t>Choose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7625" marB="0"/>
                </a:tc>
                <a:tc>
                  <a:txBody>
                    <a:bodyPr/>
                    <a:lstStyle/>
                    <a:p>
                      <a:pPr marL="172720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the Offset</a:t>
                      </a:r>
                      <a:r>
                        <a:rPr sz="12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icon.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7625" marB="0"/>
                </a:tc>
              </a:tr>
              <a:tr h="27698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2992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or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3180" marB="0"/>
                </a:tc>
              </a:tr>
              <a:tr h="277368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200" spc="5" dirty="0">
                          <a:latin typeface="Arial"/>
                          <a:cs typeface="Arial"/>
                        </a:rPr>
                        <a:t>3.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4290" marB="0"/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Type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4290" marB="0"/>
                </a:tc>
                <a:tc>
                  <a:txBody>
                    <a:bodyPr/>
                    <a:lstStyle/>
                    <a:p>
                      <a:pPr marL="17335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200" spc="-15" dirty="0">
                          <a:latin typeface="Arial"/>
                          <a:cs typeface="Arial"/>
                        </a:rPr>
                        <a:t>OFFSET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at the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command</a:t>
                      </a:r>
                      <a:r>
                        <a:rPr sz="12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prompt.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4290" marB="0"/>
                </a:tc>
              </a:tr>
              <a:tr h="29946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272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200" spc="-15" dirty="0">
                          <a:latin typeface="Arial"/>
                          <a:cs typeface="Arial"/>
                        </a:rPr>
                        <a:t>Command: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OFFSET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or</a:t>
                      </a:r>
                      <a:r>
                        <a:rPr sz="1200" b="1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O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3815" marB="0"/>
                </a:tc>
              </a:tr>
              <a:tr h="30327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200" spc="5" dirty="0">
                          <a:latin typeface="Arial"/>
                          <a:cs typeface="Arial"/>
                        </a:rPr>
                        <a:t>4.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6515" marB="0"/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Type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6515" marB="0"/>
                </a:tc>
                <a:tc>
                  <a:txBody>
                    <a:bodyPr/>
                    <a:lstStyle/>
                    <a:p>
                      <a:pPr marL="173355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200" spc="-15" dirty="0">
                          <a:latin typeface="Arial"/>
                          <a:cs typeface="Arial"/>
                        </a:rPr>
                        <a:t>The distance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offset.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6515" marB="0"/>
                </a:tc>
              </a:tr>
              <a:tr h="2899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2720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Offset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distance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or &lt;Through point&gt;:</a:t>
                      </a:r>
                      <a:r>
                        <a:rPr sz="1200" spc="-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(</a:t>
                      </a:r>
                      <a:r>
                        <a:rPr sz="1200" b="1" spc="-15" dirty="0">
                          <a:latin typeface="Arial"/>
                          <a:cs typeface="Arial"/>
                        </a:rPr>
                        <a:t>number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7625" marB="0"/>
                </a:tc>
              </a:tr>
              <a:tr h="228004">
                <a:tc>
                  <a:txBody>
                    <a:bodyPr/>
                    <a:lstStyle/>
                    <a:p>
                      <a:pPr marL="31750">
                        <a:lnSpc>
                          <a:spcPts val="1355"/>
                        </a:lnSpc>
                        <a:spcBef>
                          <a:spcPts val="340"/>
                        </a:spcBef>
                      </a:pPr>
                      <a:r>
                        <a:rPr sz="1200" spc="5" dirty="0">
                          <a:latin typeface="Arial"/>
                          <a:cs typeface="Arial"/>
                        </a:rPr>
                        <a:t>5.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3180" marB="0"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1355"/>
                        </a:lnSpc>
                        <a:spcBef>
                          <a:spcPts val="340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Pick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3180" marB="0"/>
                </a:tc>
                <a:tc>
                  <a:txBody>
                    <a:bodyPr/>
                    <a:lstStyle/>
                    <a:p>
                      <a:pPr marL="173355">
                        <a:lnSpc>
                          <a:spcPts val="1355"/>
                        </a:lnSpc>
                        <a:spcBef>
                          <a:spcPts val="340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object to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offset.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3180" marB="0"/>
                </a:tc>
              </a:tr>
              <a:tr h="18059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29920">
                        <a:lnSpc>
                          <a:spcPts val="1320"/>
                        </a:lnSpc>
                      </a:pPr>
                      <a:r>
                        <a:rPr sz="1200" spc="-15" dirty="0">
                          <a:latin typeface="Arial"/>
                          <a:cs typeface="Arial"/>
                        </a:rPr>
                        <a:t>Select object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to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offset: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(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select</a:t>
                      </a:r>
                      <a:r>
                        <a:rPr sz="1200" b="1" spc="-1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object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317587">
                <a:tc>
                  <a:txBody>
                    <a:bodyPr/>
                    <a:lstStyle/>
                    <a:p>
                      <a:pPr marL="102235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1200" spc="5" dirty="0">
                          <a:latin typeface="Arial"/>
                          <a:cs typeface="Arial"/>
                        </a:rPr>
                        <a:t>6.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74930" marB="0"/>
                </a:tc>
                <a:tc>
                  <a:txBody>
                    <a:bodyPr/>
                    <a:lstStyle/>
                    <a:p>
                      <a:pPr marL="142875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Pick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74930" marB="0"/>
                </a:tc>
                <a:tc>
                  <a:txBody>
                    <a:bodyPr/>
                    <a:lstStyle/>
                    <a:p>
                      <a:pPr marL="244475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A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side to offset object</a:t>
                      </a:r>
                      <a:r>
                        <a:rPr sz="1200" spc="-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to.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74930" marB="0"/>
                </a:tc>
              </a:tr>
              <a:tr h="30365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256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Side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to offset: 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(</a:t>
                      </a:r>
                      <a:r>
                        <a:rPr sz="1200" b="1" spc="-25" dirty="0">
                          <a:latin typeface="Arial"/>
                          <a:cs typeface="Arial"/>
                        </a:rPr>
                        <a:t>pick</a:t>
                      </a:r>
                      <a:r>
                        <a:rPr sz="1200" b="1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side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3180" marB="0"/>
                </a:tc>
              </a:tr>
              <a:tr h="303656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200" spc="5" dirty="0">
                          <a:latin typeface="Arial"/>
                          <a:cs typeface="Arial"/>
                        </a:rPr>
                        <a:t>7.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0960" marB="0"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Pick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0960" marB="0"/>
                </a:tc>
                <a:tc>
                  <a:txBody>
                    <a:bodyPr/>
                    <a:lstStyle/>
                    <a:p>
                      <a:pPr marL="173355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200" spc="5" dirty="0">
                          <a:latin typeface="Arial"/>
                          <a:cs typeface="Arial"/>
                        </a:rPr>
                        <a:t>Another object to</a:t>
                      </a:r>
                      <a:r>
                        <a:rPr sz="1200" spc="-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10" dirty="0">
                          <a:latin typeface="Arial"/>
                          <a:cs typeface="Arial"/>
                        </a:rPr>
                        <a:t>offset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0960" marB="0"/>
                </a:tc>
              </a:tr>
              <a:tr h="22800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2720">
                        <a:lnSpc>
                          <a:spcPts val="1355"/>
                        </a:lnSpc>
                        <a:spcBef>
                          <a:spcPts val="340"/>
                        </a:spcBef>
                      </a:pPr>
                      <a:r>
                        <a:rPr sz="1200" spc="-15" dirty="0">
                          <a:latin typeface="Arial"/>
                          <a:cs typeface="Arial"/>
                        </a:rPr>
                        <a:t>Select object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to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offset: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(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pick</a:t>
                      </a:r>
                      <a:r>
                        <a:rPr sz="1200" b="1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side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3180" marB="0"/>
                </a:tc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2969767" y="6055867"/>
            <a:ext cx="1855470" cy="595630"/>
          </a:xfrm>
          <a:prstGeom prst="rect">
            <a:avLst/>
          </a:prstGeom>
        </p:spPr>
        <p:txBody>
          <a:bodyPr vert="horz" wrap="square" lIns="0" tIns="114935" rIns="0" bIns="0" rtlCol="0">
            <a:spAutoFit/>
          </a:bodyPr>
          <a:lstStyle/>
          <a:p>
            <a:pPr marL="468630">
              <a:lnSpc>
                <a:spcPct val="100000"/>
              </a:lnSpc>
              <a:spcBef>
                <a:spcPts val="905"/>
              </a:spcBef>
            </a:pPr>
            <a:r>
              <a:rPr sz="1200" b="1" spc="-5" dirty="0">
                <a:latin typeface="Arial"/>
                <a:cs typeface="Arial"/>
              </a:rPr>
              <a:t>or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sz="1200" dirty="0">
                <a:latin typeface="Arial"/>
                <a:cs typeface="Arial"/>
              </a:rPr>
              <a:t>Enter to </a:t>
            </a:r>
            <a:r>
              <a:rPr sz="1200" spc="-5" dirty="0">
                <a:latin typeface="Arial"/>
                <a:cs typeface="Arial"/>
              </a:rPr>
              <a:t>end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-229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command.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11705" y="6442964"/>
            <a:ext cx="7854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6235" algn="l"/>
              </a:tabLst>
            </a:pPr>
            <a:r>
              <a:rPr sz="1200" spc="10" dirty="0">
                <a:latin typeface="Arial"/>
                <a:cs typeface="Arial"/>
              </a:rPr>
              <a:t>8</a:t>
            </a:r>
            <a:r>
              <a:rPr sz="1200" dirty="0">
                <a:latin typeface="Arial"/>
                <a:cs typeface="Arial"/>
              </a:rPr>
              <a:t>.	</a:t>
            </a:r>
            <a:r>
              <a:rPr sz="1200" b="1" spc="-5" dirty="0">
                <a:latin typeface="Arial"/>
                <a:cs typeface="Arial"/>
              </a:rPr>
              <a:t>Press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511805" y="7076185"/>
            <a:ext cx="28365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-5" dirty="0">
                <a:latin typeface="Arial"/>
                <a:cs typeface="Arial"/>
              </a:rPr>
              <a:t>Offsetting objects by specifying a</a:t>
            </a:r>
            <a:r>
              <a:rPr sz="1200" i="1" spc="-180" dirty="0">
                <a:latin typeface="Arial"/>
                <a:cs typeface="Arial"/>
              </a:rPr>
              <a:t> </a:t>
            </a:r>
            <a:r>
              <a:rPr sz="1200" i="1" spc="-10" dirty="0">
                <a:latin typeface="Arial"/>
                <a:cs typeface="Arial"/>
              </a:rPr>
              <a:t>distance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40205" y="426973"/>
            <a:ext cx="3882390" cy="10344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129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latin typeface="Arial"/>
                <a:cs typeface="Arial"/>
              </a:rPr>
              <a:t>AutoCAD </a:t>
            </a:r>
            <a:r>
              <a:rPr sz="1800" b="1" spc="-15" dirty="0">
                <a:latin typeface="Arial"/>
                <a:cs typeface="Arial"/>
              </a:rPr>
              <a:t>2D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Tutorial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25"/>
              </a:spcBef>
            </a:pPr>
            <a:r>
              <a:rPr sz="1800" b="1" dirty="0">
                <a:latin typeface="Arial"/>
                <a:cs typeface="Arial"/>
              </a:rPr>
              <a:t>Explode </a:t>
            </a:r>
            <a:r>
              <a:rPr sz="1800" b="1" spc="-15" dirty="0">
                <a:latin typeface="Arial"/>
                <a:cs typeface="Arial"/>
              </a:rPr>
              <a:t>Command</a:t>
            </a:r>
            <a:r>
              <a:rPr sz="1800" b="1" spc="-27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15.4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97405" y="1685035"/>
            <a:ext cx="103949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59740" algn="l"/>
              </a:tabLst>
            </a:pPr>
            <a:r>
              <a:rPr sz="1200" dirty="0">
                <a:latin typeface="Arial"/>
                <a:cs typeface="Arial"/>
              </a:rPr>
              <a:t>1.	</a:t>
            </a:r>
            <a:r>
              <a:rPr sz="1200" b="1" spc="5" dirty="0">
                <a:latin typeface="Arial"/>
                <a:cs typeface="Arial"/>
              </a:rPr>
              <a:t>C</a:t>
            </a:r>
            <a:r>
              <a:rPr sz="1200" b="1" spc="15" dirty="0">
                <a:latin typeface="Arial"/>
                <a:cs typeface="Arial"/>
              </a:rPr>
              <a:t>h</a:t>
            </a:r>
            <a:r>
              <a:rPr sz="1200" b="1" spc="10" dirty="0">
                <a:latin typeface="Arial"/>
                <a:cs typeface="Arial"/>
              </a:rPr>
              <a:t>o</a:t>
            </a:r>
            <a:r>
              <a:rPr sz="1200" b="1" spc="15" dirty="0">
                <a:latin typeface="Arial"/>
                <a:cs typeface="Arial"/>
              </a:rPr>
              <a:t>o</a:t>
            </a:r>
            <a:r>
              <a:rPr sz="1200" b="1" spc="-10" dirty="0">
                <a:latin typeface="Arial"/>
                <a:cs typeface="Arial"/>
              </a:rPr>
              <a:t>se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239005" y="2181605"/>
            <a:ext cx="275844" cy="2758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956051" y="1601215"/>
            <a:ext cx="2891790" cy="1879600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R="1770380" algn="ctr">
              <a:lnSpc>
                <a:spcPct val="100000"/>
              </a:lnSpc>
              <a:spcBef>
                <a:spcPts val="760"/>
              </a:spcBef>
            </a:pPr>
            <a:r>
              <a:rPr sz="1200" i="1" spc="-5" dirty="0">
                <a:latin typeface="Arial"/>
                <a:cs typeface="Arial"/>
              </a:rPr>
              <a:t>Modify,Explode.</a:t>
            </a:r>
            <a:endParaRPr sz="1200">
              <a:latin typeface="Arial"/>
              <a:cs typeface="Arial"/>
            </a:endParaRPr>
          </a:p>
          <a:p>
            <a:pPr marR="1765935" algn="ctr">
              <a:lnSpc>
                <a:spcPct val="100000"/>
              </a:lnSpc>
              <a:spcBef>
                <a:spcPts val="660"/>
              </a:spcBef>
            </a:pPr>
            <a:r>
              <a:rPr sz="1200" b="1" spc="-5" dirty="0">
                <a:latin typeface="Arial"/>
                <a:cs typeface="Arial"/>
              </a:rPr>
              <a:t>or</a:t>
            </a:r>
            <a:endParaRPr sz="1200">
              <a:latin typeface="Arial"/>
              <a:cs typeface="Arial"/>
            </a:endParaRPr>
          </a:p>
          <a:p>
            <a:pPr marR="1715770" algn="ctr">
              <a:lnSpc>
                <a:spcPct val="100000"/>
              </a:lnSpc>
              <a:spcBef>
                <a:spcPts val="660"/>
              </a:spcBef>
            </a:pPr>
            <a:r>
              <a:rPr sz="1200" spc="-50" dirty="0">
                <a:latin typeface="Arial"/>
                <a:cs typeface="Arial"/>
              </a:rPr>
              <a:t>the</a:t>
            </a:r>
            <a:r>
              <a:rPr sz="1200" spc="-18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Explode</a:t>
            </a:r>
            <a:r>
              <a:rPr sz="1200" spc="-18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icon.</a:t>
            </a:r>
            <a:endParaRPr sz="1200">
              <a:latin typeface="Arial"/>
              <a:cs typeface="Arial"/>
            </a:endParaRPr>
          </a:p>
          <a:p>
            <a:pPr marL="13970">
              <a:lnSpc>
                <a:spcPct val="100000"/>
              </a:lnSpc>
              <a:spcBef>
                <a:spcPts val="505"/>
              </a:spcBef>
            </a:pPr>
            <a:r>
              <a:rPr sz="1200" spc="10" dirty="0">
                <a:latin typeface="Arial"/>
                <a:cs typeface="Arial"/>
              </a:rPr>
              <a:t>EXPLODE </a:t>
            </a:r>
            <a:r>
              <a:rPr sz="1200" spc="5" dirty="0">
                <a:latin typeface="Arial"/>
                <a:cs typeface="Arial"/>
              </a:rPr>
              <a:t>at</a:t>
            </a:r>
            <a:r>
              <a:rPr sz="1200" spc="-204" dirty="0">
                <a:latin typeface="Arial"/>
                <a:cs typeface="Arial"/>
              </a:rPr>
              <a:t> </a:t>
            </a:r>
            <a:r>
              <a:rPr sz="1200" spc="-30" dirty="0">
                <a:latin typeface="Arial"/>
                <a:cs typeface="Arial"/>
              </a:rPr>
              <a:t>the </a:t>
            </a:r>
            <a:r>
              <a:rPr sz="1200" spc="-20" dirty="0">
                <a:latin typeface="Arial"/>
                <a:cs typeface="Arial"/>
              </a:rPr>
              <a:t>command </a:t>
            </a:r>
            <a:r>
              <a:rPr sz="1200" spc="-15" dirty="0">
                <a:latin typeface="Arial"/>
                <a:cs typeface="Arial"/>
              </a:rPr>
              <a:t>prompt.</a:t>
            </a:r>
            <a:endParaRPr sz="12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555"/>
              </a:spcBef>
            </a:pPr>
            <a:r>
              <a:rPr sz="1200" spc="-20" dirty="0">
                <a:latin typeface="Arial"/>
                <a:cs typeface="Arial"/>
              </a:rPr>
              <a:t>Command: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b="1" spc="15" dirty="0">
                <a:latin typeface="Arial"/>
                <a:cs typeface="Arial"/>
              </a:rPr>
              <a:t>EXPLODE</a:t>
            </a:r>
            <a:endParaRPr sz="1200">
              <a:latin typeface="Arial"/>
              <a:cs typeface="Arial"/>
            </a:endParaRPr>
          </a:p>
          <a:p>
            <a:pPr marR="1765935" algn="ctr">
              <a:lnSpc>
                <a:spcPct val="100000"/>
              </a:lnSpc>
              <a:spcBef>
                <a:spcPts val="815"/>
              </a:spcBef>
            </a:pPr>
            <a:r>
              <a:rPr sz="1200" b="1" spc="-5" dirty="0">
                <a:latin typeface="Arial"/>
                <a:cs typeface="Arial"/>
              </a:rPr>
              <a:t>or</a:t>
            </a:r>
            <a:endParaRPr sz="1200">
              <a:latin typeface="Arial"/>
              <a:cs typeface="Arial"/>
            </a:endParaRPr>
          </a:p>
          <a:p>
            <a:pPr marL="26034">
              <a:lnSpc>
                <a:spcPct val="100000"/>
              </a:lnSpc>
              <a:spcBef>
                <a:spcPts val="660"/>
              </a:spcBef>
            </a:pPr>
            <a:r>
              <a:rPr sz="1200" spc="-35" dirty="0">
                <a:latin typeface="Arial"/>
                <a:cs typeface="Arial"/>
              </a:rPr>
              <a:t>The</a:t>
            </a:r>
            <a:r>
              <a:rPr sz="1200" spc="-165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object</a:t>
            </a:r>
            <a:r>
              <a:rPr sz="1200" spc="-180" dirty="0">
                <a:latin typeface="Arial"/>
                <a:cs typeface="Arial"/>
              </a:rPr>
              <a:t> </a:t>
            </a:r>
            <a:r>
              <a:rPr sz="1200" spc="-30" dirty="0">
                <a:latin typeface="Arial"/>
                <a:cs typeface="Arial"/>
              </a:rPr>
              <a:t>to</a:t>
            </a:r>
            <a:r>
              <a:rPr sz="1200" spc="-17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explode.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Select</a:t>
            </a:r>
            <a:r>
              <a:rPr sz="1200" spc="-114" dirty="0">
                <a:latin typeface="Arial"/>
                <a:cs typeface="Arial"/>
              </a:rPr>
              <a:t> </a:t>
            </a:r>
            <a:r>
              <a:rPr sz="1200" spc="-15" dirty="0">
                <a:latin typeface="Arial"/>
                <a:cs typeface="Arial"/>
              </a:rPr>
              <a:t>objects:</a:t>
            </a:r>
            <a:r>
              <a:rPr sz="1200" spc="-120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(</a:t>
            </a:r>
            <a:r>
              <a:rPr sz="1200" b="1" spc="-20" dirty="0">
                <a:latin typeface="Arial"/>
                <a:cs typeface="Arial"/>
              </a:rPr>
              <a:t>pick</a:t>
            </a:r>
            <a:r>
              <a:rPr sz="1200" spc="-20" dirty="0">
                <a:latin typeface="Arial"/>
                <a:cs typeface="Arial"/>
              </a:rPr>
              <a:t>)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97405" y="2154427"/>
            <a:ext cx="153035" cy="519430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1200" dirty="0">
                <a:latin typeface="Arial"/>
                <a:cs typeface="Arial"/>
              </a:rPr>
              <a:t>2.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sz="1200" dirty="0">
                <a:latin typeface="Arial"/>
                <a:cs typeface="Arial"/>
              </a:rPr>
              <a:t>3.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044700" y="2154427"/>
            <a:ext cx="382905" cy="519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5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Pick  </a:t>
            </a:r>
            <a:r>
              <a:rPr sz="1200" b="1" spc="10" dirty="0">
                <a:latin typeface="Arial"/>
                <a:cs typeface="Arial"/>
              </a:rPr>
              <a:t>T</a:t>
            </a:r>
            <a:r>
              <a:rPr sz="1200" b="1" spc="-10" dirty="0">
                <a:latin typeface="Arial"/>
                <a:cs typeface="Arial"/>
              </a:rPr>
              <a:t>y</a:t>
            </a:r>
            <a:r>
              <a:rPr sz="1200" b="1" dirty="0">
                <a:latin typeface="Arial"/>
                <a:cs typeface="Arial"/>
              </a:rPr>
              <a:t>pe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97405" y="3272281"/>
            <a:ext cx="1530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4.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044700" y="3272281"/>
            <a:ext cx="3390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Pick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143505" y="3629405"/>
            <a:ext cx="4123944" cy="27332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673600" y="4056379"/>
            <a:ext cx="1015365" cy="38354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>
              <a:lnSpc>
                <a:spcPts val="1380"/>
              </a:lnSpc>
              <a:spcBef>
                <a:spcPts val="195"/>
              </a:spcBef>
            </a:pPr>
            <a:r>
              <a:rPr sz="1200" spc="-15" dirty="0">
                <a:latin typeface="Arial"/>
                <a:cs typeface="Arial"/>
              </a:rPr>
              <a:t>Polyline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spc="-15" dirty="0">
                <a:latin typeface="Arial"/>
                <a:cs typeface="Arial"/>
              </a:rPr>
              <a:t>before  </a:t>
            </a:r>
            <a:r>
              <a:rPr sz="1200" spc="-25" dirty="0">
                <a:latin typeface="Arial"/>
                <a:cs typeface="Arial"/>
              </a:rPr>
              <a:t>explode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673855" y="9426786"/>
            <a:ext cx="438150" cy="194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r>
              <a:rPr sz="1200" dirty="0">
                <a:latin typeface="Times New Roman"/>
                <a:cs typeface="Times New Roman"/>
              </a:rPr>
              <a:t>- 133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-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673600" y="5180329"/>
            <a:ext cx="917575" cy="389255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>
              <a:lnSpc>
                <a:spcPts val="1420"/>
              </a:lnSpc>
              <a:spcBef>
                <a:spcPts val="160"/>
              </a:spcBef>
            </a:pPr>
            <a:r>
              <a:rPr sz="1200" spc="-30" dirty="0">
                <a:latin typeface="Arial"/>
                <a:cs typeface="Arial"/>
              </a:rPr>
              <a:t>Polyline </a:t>
            </a:r>
            <a:r>
              <a:rPr sz="1200" spc="-20" dirty="0">
                <a:latin typeface="Arial"/>
                <a:cs typeface="Arial"/>
              </a:rPr>
              <a:t>(line)  </a:t>
            </a:r>
            <a:r>
              <a:rPr sz="1200" spc="-25" dirty="0">
                <a:latin typeface="Arial"/>
                <a:cs typeface="Arial"/>
              </a:rPr>
              <a:t>after</a:t>
            </a:r>
            <a:r>
              <a:rPr sz="1200" spc="-9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explode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62805" y="2067305"/>
            <a:ext cx="294894" cy="3139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993406" y="5953505"/>
            <a:ext cx="2960100" cy="2028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749550" y="579373"/>
            <a:ext cx="2260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latin typeface="Arial"/>
                <a:cs typeface="Arial"/>
              </a:rPr>
              <a:t>AutoCAD </a:t>
            </a:r>
            <a:r>
              <a:rPr sz="1800" b="1" spc="-15" dirty="0">
                <a:latin typeface="Arial"/>
                <a:cs typeface="Arial"/>
              </a:rPr>
              <a:t>2D</a:t>
            </a:r>
            <a:r>
              <a:rPr sz="1800" b="1" spc="-50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Tutorial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711955" y="9426786"/>
            <a:ext cx="361950" cy="194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r>
              <a:rPr sz="1200" dirty="0">
                <a:latin typeface="Times New Roman"/>
                <a:cs typeface="Times New Roman"/>
              </a:rPr>
              <a:t>- 79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-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40205" y="1150873"/>
            <a:ext cx="1508760" cy="6286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latin typeface="Arial"/>
                <a:cs typeface="Arial"/>
              </a:rPr>
              <a:t>EXTEND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10.5</a:t>
            </a:r>
            <a:endParaRPr sz="1800">
              <a:latin typeface="Arial"/>
              <a:cs typeface="Arial"/>
            </a:endParaRPr>
          </a:p>
          <a:p>
            <a:pPr marL="584200">
              <a:lnSpc>
                <a:spcPct val="100000"/>
              </a:lnSpc>
              <a:spcBef>
                <a:spcPts val="1145"/>
              </a:spcBef>
              <a:tabLst>
                <a:tab pos="927735" algn="l"/>
              </a:tabLst>
            </a:pPr>
            <a:r>
              <a:rPr sz="1200" spc="10" dirty="0">
                <a:latin typeface="Arial"/>
                <a:cs typeface="Arial"/>
              </a:rPr>
              <a:t>1</a:t>
            </a:r>
            <a:r>
              <a:rPr sz="1200" dirty="0">
                <a:latin typeface="Arial"/>
                <a:cs typeface="Arial"/>
              </a:rPr>
              <a:t>.	</a:t>
            </a:r>
            <a:r>
              <a:rPr sz="1200" b="1" dirty="0">
                <a:latin typeface="Arial"/>
                <a:cs typeface="Arial"/>
              </a:rPr>
              <a:t>C</a:t>
            </a:r>
            <a:r>
              <a:rPr sz="1200" b="1" spc="15" dirty="0">
                <a:latin typeface="Arial"/>
                <a:cs typeface="Arial"/>
              </a:rPr>
              <a:t>ho</a:t>
            </a:r>
            <a:r>
              <a:rPr sz="1200" b="1" spc="10" dirty="0">
                <a:latin typeface="Arial"/>
                <a:cs typeface="Arial"/>
              </a:rPr>
              <a:t>os</a:t>
            </a:r>
            <a:r>
              <a:rPr sz="1200" b="1" spc="-5" dirty="0">
                <a:latin typeface="Arial"/>
                <a:cs typeface="Arial"/>
              </a:rPr>
              <a:t>e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967482" y="1570735"/>
            <a:ext cx="3074035" cy="4203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993264" algn="ctr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Modify,</a:t>
            </a:r>
            <a:r>
              <a:rPr sz="1200" spc="-10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Extend.</a:t>
            </a:r>
            <a:endParaRPr sz="1200">
              <a:latin typeface="Arial"/>
              <a:cs typeface="Arial"/>
            </a:endParaRPr>
          </a:p>
          <a:p>
            <a:pPr marR="1970405" algn="ctr">
              <a:lnSpc>
                <a:spcPct val="100000"/>
              </a:lnSpc>
              <a:spcBef>
                <a:spcPts val="875"/>
              </a:spcBef>
            </a:pPr>
            <a:r>
              <a:rPr sz="1200" b="1" spc="-5" dirty="0">
                <a:latin typeface="Arial"/>
                <a:cs typeface="Arial"/>
              </a:rPr>
              <a:t>or</a:t>
            </a:r>
            <a:endParaRPr sz="1200">
              <a:latin typeface="Arial"/>
              <a:cs typeface="Arial"/>
            </a:endParaRPr>
          </a:p>
          <a:p>
            <a:pPr marR="1949450" algn="ctr">
              <a:lnSpc>
                <a:spcPct val="100000"/>
              </a:lnSpc>
              <a:spcBef>
                <a:spcPts val="810"/>
              </a:spcBef>
            </a:pPr>
            <a:r>
              <a:rPr sz="1200" spc="-5" dirty="0">
                <a:latin typeface="Arial"/>
                <a:cs typeface="Arial"/>
              </a:rPr>
              <a:t>the </a:t>
            </a:r>
            <a:r>
              <a:rPr sz="1200" dirty="0">
                <a:latin typeface="Arial"/>
                <a:cs typeface="Arial"/>
              </a:rPr>
              <a:t>Extend</a:t>
            </a:r>
            <a:r>
              <a:rPr sz="1200" spc="-12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icon.</a:t>
            </a:r>
            <a:endParaRPr sz="1200">
              <a:latin typeface="Arial"/>
              <a:cs typeface="Arial"/>
            </a:endParaRPr>
          </a:p>
          <a:p>
            <a:pPr marL="471170">
              <a:lnSpc>
                <a:spcPct val="100000"/>
              </a:lnSpc>
              <a:spcBef>
                <a:spcPts val="810"/>
              </a:spcBef>
            </a:pPr>
            <a:r>
              <a:rPr sz="1200" b="1" spc="-5" dirty="0">
                <a:latin typeface="Arial"/>
                <a:cs typeface="Arial"/>
              </a:rPr>
              <a:t>or</a:t>
            </a:r>
            <a:endParaRPr sz="1200">
              <a:latin typeface="Arial"/>
              <a:cs typeface="Arial"/>
            </a:endParaRPr>
          </a:p>
          <a:p>
            <a:pPr marL="13970" marR="792480" indent="635">
              <a:lnSpc>
                <a:spcPct val="156300"/>
              </a:lnSpc>
              <a:spcBef>
                <a:spcPts val="70"/>
              </a:spcBef>
            </a:pPr>
            <a:r>
              <a:rPr sz="1200" spc="-5" dirty="0">
                <a:latin typeface="Arial"/>
                <a:cs typeface="Arial"/>
              </a:rPr>
              <a:t>EXTEND at the command</a:t>
            </a:r>
            <a:r>
              <a:rPr sz="1200" spc="-14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prompt  </a:t>
            </a:r>
            <a:r>
              <a:rPr sz="1200" spc="-15" dirty="0">
                <a:latin typeface="Arial"/>
                <a:cs typeface="Arial"/>
              </a:rPr>
              <a:t>Command: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b="1" spc="20" dirty="0">
                <a:latin typeface="Arial"/>
                <a:cs typeface="Arial"/>
              </a:rPr>
              <a:t>EXTEND</a:t>
            </a:r>
            <a:endParaRPr sz="1200">
              <a:latin typeface="Arial"/>
              <a:cs typeface="Arial"/>
            </a:endParaRPr>
          </a:p>
          <a:p>
            <a:pPr marL="13970">
              <a:lnSpc>
                <a:spcPct val="100000"/>
              </a:lnSpc>
              <a:spcBef>
                <a:spcPts val="60"/>
              </a:spcBef>
            </a:pPr>
            <a:r>
              <a:rPr sz="1200" spc="-5" dirty="0">
                <a:latin typeface="Arial"/>
                <a:cs typeface="Arial"/>
              </a:rPr>
              <a:t>Select boundary</a:t>
            </a:r>
            <a:r>
              <a:rPr sz="1200" spc="-8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edge(s)...</a:t>
            </a:r>
            <a:endParaRPr sz="1200">
              <a:latin typeface="Arial"/>
              <a:cs typeface="Arial"/>
            </a:endParaRPr>
          </a:p>
          <a:p>
            <a:pPr marL="13970" marR="709930" indent="635">
              <a:lnSpc>
                <a:spcPts val="2250"/>
              </a:lnSpc>
              <a:spcBef>
                <a:spcPts val="125"/>
              </a:spcBef>
            </a:pPr>
            <a:r>
              <a:rPr sz="1200" spc="-15" dirty="0">
                <a:latin typeface="Arial"/>
                <a:cs typeface="Arial"/>
              </a:rPr>
              <a:t>The BOUNDARY edge </a:t>
            </a:r>
            <a:r>
              <a:rPr sz="1200" spc="-10" dirty="0">
                <a:latin typeface="Arial"/>
                <a:cs typeface="Arial"/>
              </a:rPr>
              <a:t>to </a:t>
            </a:r>
            <a:r>
              <a:rPr sz="1200" spc="-15" dirty="0">
                <a:latin typeface="Arial"/>
                <a:cs typeface="Arial"/>
              </a:rPr>
              <a:t>extend</a:t>
            </a:r>
            <a:r>
              <a:rPr sz="1200" spc="-145" dirty="0">
                <a:latin typeface="Arial"/>
                <a:cs typeface="Arial"/>
              </a:rPr>
              <a:t> </a:t>
            </a:r>
            <a:r>
              <a:rPr sz="1200" spc="-15" dirty="0">
                <a:latin typeface="Arial"/>
                <a:cs typeface="Arial"/>
              </a:rPr>
              <a:t>to  </a:t>
            </a:r>
            <a:r>
              <a:rPr sz="1200" spc="-5" dirty="0">
                <a:latin typeface="Arial"/>
                <a:cs typeface="Arial"/>
              </a:rPr>
              <a:t>Select </a:t>
            </a:r>
            <a:r>
              <a:rPr sz="1200" dirty="0">
                <a:latin typeface="Arial"/>
                <a:cs typeface="Arial"/>
              </a:rPr>
              <a:t>objects:</a:t>
            </a:r>
            <a:r>
              <a:rPr sz="1200" spc="-8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(</a:t>
            </a:r>
            <a:r>
              <a:rPr sz="1200" b="1" spc="-10" dirty="0">
                <a:latin typeface="Arial"/>
                <a:cs typeface="Arial"/>
              </a:rPr>
              <a:t>select</a:t>
            </a:r>
            <a:r>
              <a:rPr sz="1200" spc="-10" dirty="0">
                <a:latin typeface="Arial"/>
                <a:cs typeface="Arial"/>
              </a:rPr>
              <a:t>)</a:t>
            </a:r>
            <a:endParaRPr sz="1200">
              <a:latin typeface="Arial"/>
              <a:cs typeface="Arial"/>
            </a:endParaRPr>
          </a:p>
          <a:p>
            <a:pPr marL="13970" marR="575945" indent="635">
              <a:lnSpc>
                <a:spcPts val="2250"/>
              </a:lnSpc>
              <a:spcBef>
                <a:spcPts val="75"/>
              </a:spcBef>
            </a:pPr>
            <a:r>
              <a:rPr sz="1200" spc="-5" dirty="0">
                <a:latin typeface="Arial"/>
                <a:cs typeface="Arial"/>
              </a:rPr>
              <a:t>ENTER to accept the boundary</a:t>
            </a:r>
            <a:r>
              <a:rPr sz="1200" spc="-16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edge  </a:t>
            </a:r>
            <a:r>
              <a:rPr sz="1200" spc="-20" dirty="0">
                <a:latin typeface="Arial"/>
                <a:cs typeface="Arial"/>
              </a:rPr>
              <a:t>Select </a:t>
            </a:r>
            <a:r>
              <a:rPr sz="1200" spc="-5" dirty="0">
                <a:latin typeface="Arial"/>
                <a:cs typeface="Arial"/>
              </a:rPr>
              <a:t>objects: (</a:t>
            </a:r>
            <a:r>
              <a:rPr sz="1200" b="1" spc="-5" dirty="0">
                <a:latin typeface="Arial"/>
                <a:cs typeface="Arial"/>
              </a:rPr>
              <a:t>press</a:t>
            </a:r>
            <a:r>
              <a:rPr sz="1200" b="1" spc="-13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enter</a:t>
            </a:r>
            <a:r>
              <a:rPr sz="1200" spc="-5" dirty="0">
                <a:latin typeface="Arial"/>
                <a:cs typeface="Arial"/>
              </a:rPr>
              <a:t>)</a:t>
            </a:r>
            <a:endParaRPr sz="1200">
              <a:latin typeface="Arial"/>
              <a:cs typeface="Arial"/>
            </a:endParaRPr>
          </a:p>
          <a:p>
            <a:pPr marL="14604">
              <a:lnSpc>
                <a:spcPct val="100000"/>
              </a:lnSpc>
              <a:spcBef>
                <a:spcPts val="670"/>
              </a:spcBef>
            </a:pPr>
            <a:r>
              <a:rPr sz="1200" spc="-15" dirty="0">
                <a:latin typeface="Arial"/>
                <a:cs typeface="Arial"/>
              </a:rPr>
              <a:t>The objects </a:t>
            </a:r>
            <a:r>
              <a:rPr sz="1200" spc="-10" dirty="0">
                <a:latin typeface="Arial"/>
                <a:cs typeface="Arial"/>
              </a:rPr>
              <a:t>to</a:t>
            </a:r>
            <a:r>
              <a:rPr sz="1200" spc="-65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extend</a:t>
            </a:r>
            <a:endParaRPr sz="1200">
              <a:latin typeface="Arial"/>
              <a:cs typeface="Arial"/>
            </a:endParaRPr>
          </a:p>
          <a:p>
            <a:pPr marL="13970" marR="593725" algn="just">
              <a:lnSpc>
                <a:spcPts val="1350"/>
              </a:lnSpc>
              <a:spcBef>
                <a:spcPts val="965"/>
              </a:spcBef>
            </a:pPr>
            <a:r>
              <a:rPr sz="1200" spc="-15" dirty="0">
                <a:latin typeface="Arial"/>
                <a:cs typeface="Arial"/>
              </a:rPr>
              <a:t>&lt;Select object </a:t>
            </a:r>
            <a:r>
              <a:rPr sz="1200" spc="-10" dirty="0">
                <a:latin typeface="Arial"/>
                <a:cs typeface="Arial"/>
              </a:rPr>
              <a:t>to </a:t>
            </a:r>
            <a:r>
              <a:rPr sz="1200" spc="-15" dirty="0">
                <a:latin typeface="Arial"/>
                <a:cs typeface="Arial"/>
              </a:rPr>
              <a:t>extend&gt; </a:t>
            </a:r>
            <a:r>
              <a:rPr sz="1200" dirty="0">
                <a:latin typeface="Arial"/>
                <a:cs typeface="Arial"/>
              </a:rPr>
              <a:t>/ </a:t>
            </a:r>
            <a:r>
              <a:rPr sz="1200" spc="-15" dirty="0">
                <a:latin typeface="Arial"/>
                <a:cs typeface="Arial"/>
              </a:rPr>
              <a:t>Project </a:t>
            </a:r>
            <a:r>
              <a:rPr sz="1200" dirty="0">
                <a:latin typeface="Arial"/>
                <a:cs typeface="Arial"/>
              </a:rPr>
              <a:t>/  Edge / Undo: Select an object,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enter  </a:t>
            </a:r>
            <a:r>
              <a:rPr sz="1200" spc="-5" dirty="0">
                <a:latin typeface="Arial"/>
                <a:cs typeface="Arial"/>
              </a:rPr>
              <a:t>an option, or press enter </a:t>
            </a:r>
            <a:r>
              <a:rPr sz="1200" dirty="0">
                <a:latin typeface="Arial"/>
                <a:cs typeface="Arial"/>
              </a:rPr>
              <a:t>:</a:t>
            </a:r>
            <a:r>
              <a:rPr sz="1200" spc="-90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(</a:t>
            </a:r>
            <a:r>
              <a:rPr sz="1200" b="1" spc="-20" dirty="0">
                <a:latin typeface="Arial"/>
                <a:cs typeface="Arial"/>
              </a:rPr>
              <a:t>select</a:t>
            </a:r>
            <a:r>
              <a:rPr sz="1200" spc="-20" dirty="0">
                <a:latin typeface="Arial"/>
                <a:cs typeface="Arial"/>
              </a:rPr>
              <a:t>)</a:t>
            </a:r>
            <a:endParaRPr sz="1200">
              <a:latin typeface="Arial"/>
              <a:cs typeface="Arial"/>
            </a:endParaRPr>
          </a:p>
          <a:p>
            <a:pPr marL="14604">
              <a:lnSpc>
                <a:spcPct val="100000"/>
              </a:lnSpc>
              <a:spcBef>
                <a:spcPts val="805"/>
              </a:spcBef>
            </a:pPr>
            <a:r>
              <a:rPr sz="1200" spc="-5" dirty="0">
                <a:latin typeface="Arial"/>
                <a:cs typeface="Arial"/>
              </a:rPr>
              <a:t>ENTER when you are done choosing</a:t>
            </a:r>
            <a:r>
              <a:rPr sz="1200" spc="11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objects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11705" y="2150618"/>
            <a:ext cx="7277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6235" algn="l"/>
              </a:tabLst>
            </a:pPr>
            <a:r>
              <a:rPr sz="1200" spc="10" dirty="0">
                <a:latin typeface="Arial"/>
                <a:cs typeface="Arial"/>
              </a:rPr>
              <a:t>2</a:t>
            </a:r>
            <a:r>
              <a:rPr sz="1200" dirty="0">
                <a:latin typeface="Arial"/>
                <a:cs typeface="Arial"/>
              </a:rPr>
              <a:t>.	</a:t>
            </a:r>
            <a:r>
              <a:rPr sz="1200" b="1" spc="-20" dirty="0">
                <a:latin typeface="Arial"/>
                <a:cs typeface="Arial"/>
              </a:rPr>
              <a:t>C</a:t>
            </a:r>
            <a:r>
              <a:rPr sz="1200" b="1" spc="-10" dirty="0">
                <a:latin typeface="Arial"/>
                <a:cs typeface="Arial"/>
              </a:rPr>
              <a:t>li</a:t>
            </a:r>
            <a:r>
              <a:rPr sz="1200" b="1" spc="-20" dirty="0">
                <a:latin typeface="Arial"/>
                <a:cs typeface="Arial"/>
              </a:rPr>
              <a:t>c</a:t>
            </a:r>
            <a:r>
              <a:rPr sz="1200" b="1" spc="-5" dirty="0">
                <a:latin typeface="Arial"/>
                <a:cs typeface="Arial"/>
              </a:rPr>
              <a:t>k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711705" y="2731261"/>
            <a:ext cx="7270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1200" spc="10" dirty="0">
                <a:latin typeface="Arial"/>
                <a:cs typeface="Arial"/>
              </a:rPr>
              <a:t>3</a:t>
            </a:r>
            <a:r>
              <a:rPr sz="1200" dirty="0">
                <a:latin typeface="Arial"/>
                <a:cs typeface="Arial"/>
              </a:rPr>
              <a:t>.	</a:t>
            </a:r>
            <a:r>
              <a:rPr sz="1200" b="1" spc="10" dirty="0">
                <a:latin typeface="Arial"/>
                <a:cs typeface="Arial"/>
              </a:rPr>
              <a:t>T</a:t>
            </a:r>
            <a:r>
              <a:rPr sz="1200" b="1" spc="-10" dirty="0">
                <a:latin typeface="Arial"/>
                <a:cs typeface="Arial"/>
              </a:rPr>
              <a:t>y</a:t>
            </a:r>
            <a:r>
              <a:rPr sz="1200" b="1" spc="10" dirty="0">
                <a:latin typeface="Arial"/>
                <a:cs typeface="Arial"/>
              </a:rPr>
              <a:t>p</a:t>
            </a:r>
            <a:r>
              <a:rPr sz="1200" b="1" spc="-5" dirty="0">
                <a:latin typeface="Arial"/>
                <a:cs typeface="Arial"/>
              </a:rPr>
              <a:t>e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711705" y="3482594"/>
            <a:ext cx="6826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6235" algn="l"/>
              </a:tabLst>
            </a:pPr>
            <a:r>
              <a:rPr sz="1200" spc="10" dirty="0">
                <a:latin typeface="Arial"/>
                <a:cs typeface="Arial"/>
              </a:rPr>
              <a:t>4</a:t>
            </a:r>
            <a:r>
              <a:rPr sz="1200" dirty="0">
                <a:latin typeface="Arial"/>
                <a:cs typeface="Arial"/>
              </a:rPr>
              <a:t>.	</a:t>
            </a:r>
            <a:r>
              <a:rPr sz="1200" b="1" spc="-5" dirty="0">
                <a:latin typeface="Arial"/>
                <a:cs typeface="Arial"/>
              </a:rPr>
              <a:t>Pick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711705" y="4063238"/>
            <a:ext cx="7854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6235" algn="l"/>
              </a:tabLst>
            </a:pPr>
            <a:r>
              <a:rPr sz="1200" spc="10" dirty="0">
                <a:latin typeface="Arial"/>
                <a:cs typeface="Arial"/>
              </a:rPr>
              <a:t>5</a:t>
            </a:r>
            <a:r>
              <a:rPr sz="1200" dirty="0">
                <a:latin typeface="Arial"/>
                <a:cs typeface="Arial"/>
              </a:rPr>
              <a:t>.	</a:t>
            </a:r>
            <a:r>
              <a:rPr sz="1200" b="1" spc="-5" dirty="0">
                <a:latin typeface="Arial"/>
                <a:cs typeface="Arial"/>
              </a:rPr>
              <a:t>Press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711705" y="4643882"/>
            <a:ext cx="6826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6235" algn="l"/>
              </a:tabLst>
            </a:pPr>
            <a:r>
              <a:rPr sz="1200" spc="10" dirty="0">
                <a:latin typeface="Arial"/>
                <a:cs typeface="Arial"/>
              </a:rPr>
              <a:t>6</a:t>
            </a:r>
            <a:r>
              <a:rPr sz="1200" dirty="0">
                <a:latin typeface="Arial"/>
                <a:cs typeface="Arial"/>
              </a:rPr>
              <a:t>.	</a:t>
            </a:r>
            <a:r>
              <a:rPr sz="1200" b="1" spc="-5" dirty="0">
                <a:latin typeface="Arial"/>
                <a:cs typeface="Arial"/>
              </a:rPr>
              <a:t>Pick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711705" y="5565902"/>
            <a:ext cx="7854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6235" algn="l"/>
              </a:tabLst>
            </a:pPr>
            <a:r>
              <a:rPr sz="1200" spc="10" dirty="0">
                <a:latin typeface="Arial"/>
                <a:cs typeface="Arial"/>
              </a:rPr>
              <a:t>7</a:t>
            </a:r>
            <a:r>
              <a:rPr sz="1200" dirty="0">
                <a:latin typeface="Arial"/>
                <a:cs typeface="Arial"/>
              </a:rPr>
              <a:t>.	</a:t>
            </a:r>
            <a:r>
              <a:rPr sz="1200" b="1" spc="-5" dirty="0">
                <a:latin typeface="Arial"/>
                <a:cs typeface="Arial"/>
              </a:rPr>
              <a:t>Press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036055" y="6006338"/>
            <a:ext cx="1290955" cy="46355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 marR="416559">
              <a:lnSpc>
                <a:spcPts val="1090"/>
              </a:lnSpc>
              <a:spcBef>
                <a:spcPts val="175"/>
              </a:spcBef>
            </a:pPr>
            <a:r>
              <a:rPr sz="950" i="1" spc="10" dirty="0">
                <a:latin typeface="Arial"/>
                <a:cs typeface="Arial"/>
              </a:rPr>
              <a:t>Lines</a:t>
            </a:r>
            <a:r>
              <a:rPr sz="950" i="1" spc="-75" dirty="0">
                <a:latin typeface="Arial"/>
                <a:cs typeface="Arial"/>
              </a:rPr>
              <a:t> </a:t>
            </a:r>
            <a:r>
              <a:rPr sz="950" i="1" spc="10" dirty="0">
                <a:latin typeface="Arial"/>
                <a:cs typeface="Arial"/>
              </a:rPr>
              <a:t>Extended  </a:t>
            </a:r>
            <a:r>
              <a:rPr sz="950" i="1" spc="-5" dirty="0">
                <a:latin typeface="Arial"/>
                <a:cs typeface="Arial"/>
              </a:rPr>
              <a:t>to </a:t>
            </a:r>
            <a:r>
              <a:rPr sz="950" i="1" dirty="0">
                <a:latin typeface="Arial"/>
                <a:cs typeface="Arial"/>
              </a:rPr>
              <a:t>an</a:t>
            </a:r>
            <a:r>
              <a:rPr sz="950" i="1" spc="20" dirty="0">
                <a:latin typeface="Arial"/>
                <a:cs typeface="Arial"/>
              </a:rPr>
              <a:t> </a:t>
            </a:r>
            <a:r>
              <a:rPr sz="950" i="1" spc="-10" dirty="0">
                <a:latin typeface="Arial"/>
                <a:cs typeface="Arial"/>
              </a:rPr>
              <a:t>Arc</a:t>
            </a:r>
            <a:endParaRPr sz="9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950" i="1" spc="5" dirty="0">
                <a:latin typeface="Arial"/>
                <a:cs typeface="Arial"/>
              </a:rPr>
              <a:t>(Arc is </a:t>
            </a:r>
            <a:r>
              <a:rPr sz="950" i="1" spc="10" dirty="0">
                <a:latin typeface="Arial"/>
                <a:cs typeface="Arial"/>
              </a:rPr>
              <a:t>boundary</a:t>
            </a:r>
            <a:r>
              <a:rPr sz="950" i="1" spc="45" dirty="0">
                <a:latin typeface="Arial"/>
                <a:cs typeface="Arial"/>
              </a:rPr>
              <a:t> </a:t>
            </a:r>
            <a:r>
              <a:rPr sz="950" i="1" spc="5" dirty="0">
                <a:latin typeface="Arial"/>
                <a:cs typeface="Arial"/>
              </a:rPr>
              <a:t>edge)</a:t>
            </a:r>
            <a:endParaRPr sz="9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597405" y="7880898"/>
            <a:ext cx="4872355" cy="685800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90"/>
              </a:spcBef>
            </a:pPr>
            <a:r>
              <a:rPr sz="1400" b="1" spc="-25" dirty="0">
                <a:latin typeface="Arial"/>
                <a:cs typeface="Arial"/>
              </a:rPr>
              <a:t>TIP:</a:t>
            </a:r>
            <a:endParaRPr sz="1400">
              <a:latin typeface="Arial"/>
              <a:cs typeface="Arial"/>
            </a:endParaRPr>
          </a:p>
          <a:p>
            <a:pPr marL="241300">
              <a:lnSpc>
                <a:spcPct val="100000"/>
              </a:lnSpc>
              <a:spcBef>
                <a:spcPts val="765"/>
              </a:spcBef>
              <a:tabLst>
                <a:tab pos="468630" algn="l"/>
              </a:tabLst>
            </a:pPr>
            <a:r>
              <a:rPr sz="1800" dirty="0">
                <a:latin typeface="Arial"/>
                <a:cs typeface="Arial"/>
              </a:rPr>
              <a:t>-	</a:t>
            </a:r>
            <a:r>
              <a:rPr sz="1200" spc="-5" dirty="0">
                <a:latin typeface="Arial"/>
                <a:cs typeface="Arial"/>
              </a:rPr>
              <a:t>Use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the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object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selection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option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FENCE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to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choose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multiple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objects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40205" y="426973"/>
            <a:ext cx="3882390" cy="909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129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latin typeface="Arial"/>
                <a:cs typeface="Arial"/>
              </a:rPr>
              <a:t>AutoCAD </a:t>
            </a:r>
            <a:r>
              <a:rPr sz="1800" b="1" spc="-15" dirty="0">
                <a:latin typeface="Arial"/>
                <a:cs typeface="Arial"/>
              </a:rPr>
              <a:t>2D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Tutorial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b="1" spc="-25" dirty="0">
                <a:latin typeface="Arial"/>
                <a:cs typeface="Arial"/>
              </a:rPr>
              <a:t>Stretch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13.2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43755" y="2257805"/>
            <a:ext cx="294894" cy="2758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607311" y="1770380"/>
            <a:ext cx="1530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1.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54605" y="1770380"/>
            <a:ext cx="5918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5" dirty="0">
                <a:latin typeface="Arial"/>
                <a:cs typeface="Arial"/>
              </a:rPr>
              <a:t>C</a:t>
            </a:r>
            <a:r>
              <a:rPr sz="1200" b="1" spc="15" dirty="0">
                <a:latin typeface="Arial"/>
                <a:cs typeface="Arial"/>
              </a:rPr>
              <a:t>h</a:t>
            </a:r>
            <a:r>
              <a:rPr sz="1200" b="1" spc="10" dirty="0">
                <a:latin typeface="Arial"/>
                <a:cs typeface="Arial"/>
              </a:rPr>
              <a:t>o</a:t>
            </a:r>
            <a:r>
              <a:rPr sz="1200" b="1" spc="15" dirty="0">
                <a:latin typeface="Arial"/>
                <a:cs typeface="Arial"/>
              </a:rPr>
              <a:t>o</a:t>
            </a:r>
            <a:r>
              <a:rPr sz="1200" b="1" spc="-10" dirty="0">
                <a:latin typeface="Arial"/>
                <a:cs typeface="Arial"/>
              </a:rPr>
              <a:t>se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950717" y="1770380"/>
            <a:ext cx="2915285" cy="294767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488950" marR="1896745" indent="-461009">
              <a:lnSpc>
                <a:spcPts val="1380"/>
              </a:lnSpc>
              <a:spcBef>
                <a:spcPts val="195"/>
              </a:spcBef>
            </a:pPr>
            <a:r>
              <a:rPr sz="1200" spc="-30" dirty="0">
                <a:latin typeface="Arial"/>
                <a:cs typeface="Arial"/>
              </a:rPr>
              <a:t>Modify,</a:t>
            </a:r>
            <a:r>
              <a:rPr sz="1200" spc="-215" dirty="0">
                <a:latin typeface="Arial"/>
                <a:cs typeface="Arial"/>
              </a:rPr>
              <a:t> </a:t>
            </a:r>
            <a:r>
              <a:rPr sz="1200" spc="-35" dirty="0">
                <a:latin typeface="Arial"/>
                <a:cs typeface="Arial"/>
              </a:rPr>
              <a:t>Stretch.  </a:t>
            </a:r>
            <a:r>
              <a:rPr sz="1200" spc="-25" dirty="0">
                <a:latin typeface="Arial"/>
                <a:cs typeface="Arial"/>
              </a:rPr>
              <a:t>or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1200" spc="-30" dirty="0">
                <a:latin typeface="Arial"/>
                <a:cs typeface="Arial"/>
              </a:rPr>
              <a:t>the</a:t>
            </a:r>
            <a:r>
              <a:rPr sz="1200" spc="-150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Stretch</a:t>
            </a:r>
            <a:r>
              <a:rPr sz="1200" spc="-20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icon.</a:t>
            </a:r>
            <a:endParaRPr sz="1200">
              <a:latin typeface="Arial"/>
              <a:cs typeface="Arial"/>
            </a:endParaRPr>
          </a:p>
          <a:p>
            <a:pPr marL="30480" marR="554990" indent="-11430">
              <a:lnSpc>
                <a:spcPts val="2100"/>
              </a:lnSpc>
            </a:pPr>
            <a:r>
              <a:rPr sz="1200" spc="20" dirty="0">
                <a:latin typeface="Arial"/>
                <a:cs typeface="Arial"/>
              </a:rPr>
              <a:t>STRETCHat</a:t>
            </a:r>
            <a:r>
              <a:rPr sz="1200" spc="-175" dirty="0">
                <a:latin typeface="Arial"/>
                <a:cs typeface="Arial"/>
              </a:rPr>
              <a:t> </a:t>
            </a:r>
            <a:r>
              <a:rPr sz="1200" spc="-30" dirty="0">
                <a:latin typeface="Arial"/>
                <a:cs typeface="Arial"/>
              </a:rPr>
              <a:t>the</a:t>
            </a:r>
            <a:r>
              <a:rPr sz="1200" spc="-150" dirty="0">
                <a:latin typeface="Arial"/>
                <a:cs typeface="Arial"/>
              </a:rPr>
              <a:t> </a:t>
            </a:r>
            <a:r>
              <a:rPr sz="1200" spc="-15" dirty="0">
                <a:latin typeface="Arial"/>
                <a:cs typeface="Arial"/>
              </a:rPr>
              <a:t>command</a:t>
            </a:r>
            <a:r>
              <a:rPr sz="1200" spc="-1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prompt.  </a:t>
            </a:r>
            <a:r>
              <a:rPr sz="1200" spc="-15" dirty="0">
                <a:latin typeface="Arial"/>
                <a:cs typeface="Arial"/>
              </a:rPr>
              <a:t>Command </a:t>
            </a:r>
            <a:r>
              <a:rPr sz="1200" dirty="0">
                <a:latin typeface="Arial"/>
                <a:cs typeface="Arial"/>
              </a:rPr>
              <a:t>: </a:t>
            </a:r>
            <a:r>
              <a:rPr sz="1200" b="1" spc="10" dirty="0">
                <a:latin typeface="Arial"/>
                <a:cs typeface="Arial"/>
              </a:rPr>
              <a:t>STRETCH </a:t>
            </a:r>
            <a:r>
              <a:rPr sz="1200" spc="-25" dirty="0">
                <a:latin typeface="Arial"/>
                <a:cs typeface="Arial"/>
              </a:rPr>
              <a:t>Select  </a:t>
            </a:r>
            <a:r>
              <a:rPr sz="1200" spc="-5" dirty="0">
                <a:latin typeface="Arial"/>
                <a:cs typeface="Arial"/>
              </a:rPr>
              <a:t>objects</a:t>
            </a:r>
            <a:r>
              <a:rPr sz="1200" spc="-190" dirty="0">
                <a:latin typeface="Arial"/>
                <a:cs typeface="Arial"/>
              </a:rPr>
              <a:t> </a:t>
            </a:r>
            <a:r>
              <a:rPr sz="1200" spc="-30" dirty="0">
                <a:latin typeface="Arial"/>
                <a:cs typeface="Arial"/>
              </a:rPr>
              <a:t>to</a:t>
            </a:r>
            <a:r>
              <a:rPr sz="1200" spc="-90" dirty="0">
                <a:latin typeface="Arial"/>
                <a:cs typeface="Arial"/>
              </a:rPr>
              <a:t> </a:t>
            </a:r>
            <a:r>
              <a:rPr sz="1200" spc="15" dirty="0">
                <a:latin typeface="Arial"/>
                <a:cs typeface="Arial"/>
              </a:rPr>
              <a:t>stretchby</a:t>
            </a:r>
            <a:r>
              <a:rPr sz="1200" spc="-185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window...</a:t>
            </a:r>
            <a:endParaRPr sz="1200">
              <a:latin typeface="Arial"/>
              <a:cs typeface="Arial"/>
            </a:endParaRPr>
          </a:p>
          <a:p>
            <a:pPr marL="30480" marR="723900" indent="-11430">
              <a:lnSpc>
                <a:spcPts val="2100"/>
              </a:lnSpc>
              <a:spcBef>
                <a:spcPts val="25"/>
              </a:spcBef>
            </a:pPr>
            <a:r>
              <a:rPr sz="1200" spc="-5" dirty="0">
                <a:latin typeface="Arial"/>
                <a:cs typeface="Arial"/>
              </a:rPr>
              <a:t>C</a:t>
            </a:r>
            <a:r>
              <a:rPr sz="1200" spc="-95" dirty="0">
                <a:latin typeface="Arial"/>
                <a:cs typeface="Arial"/>
              </a:rPr>
              <a:t> </a:t>
            </a:r>
            <a:r>
              <a:rPr sz="1200" spc="-30" dirty="0">
                <a:latin typeface="Arial"/>
                <a:cs typeface="Arial"/>
              </a:rPr>
              <a:t>to</a:t>
            </a:r>
            <a:r>
              <a:rPr sz="1200" spc="-110" dirty="0">
                <a:latin typeface="Arial"/>
                <a:cs typeface="Arial"/>
              </a:rPr>
              <a:t> </a:t>
            </a:r>
            <a:r>
              <a:rPr sz="1200" spc="-15" dirty="0">
                <a:latin typeface="Arial"/>
                <a:cs typeface="Arial"/>
              </a:rPr>
              <a:t>choose</a:t>
            </a:r>
            <a:r>
              <a:rPr sz="1200" spc="-13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CROSSING</a:t>
            </a:r>
            <a:r>
              <a:rPr sz="1200" spc="-60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window  </a:t>
            </a:r>
            <a:r>
              <a:rPr sz="1200" spc="-15" dirty="0">
                <a:latin typeface="Arial"/>
                <a:cs typeface="Arial"/>
              </a:rPr>
              <a:t>Select objects:</a:t>
            </a:r>
            <a:r>
              <a:rPr sz="1200" spc="-21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C</a:t>
            </a:r>
            <a:endParaRPr sz="1200">
              <a:latin typeface="Arial"/>
              <a:cs typeface="Arial"/>
            </a:endParaRPr>
          </a:p>
          <a:p>
            <a:pPr marL="31115" indent="-9525">
              <a:lnSpc>
                <a:spcPct val="100000"/>
              </a:lnSpc>
              <a:spcBef>
                <a:spcPts val="480"/>
              </a:spcBef>
            </a:pPr>
            <a:r>
              <a:rPr sz="1200" dirty="0">
                <a:latin typeface="Arial"/>
                <a:cs typeface="Arial"/>
              </a:rPr>
              <a:t>A</a:t>
            </a:r>
            <a:r>
              <a:rPr sz="1200" spc="-100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first</a:t>
            </a:r>
            <a:r>
              <a:rPr sz="1200" spc="-19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corner</a:t>
            </a:r>
            <a:r>
              <a:rPr sz="1200" spc="-114" dirty="0">
                <a:latin typeface="Arial"/>
                <a:cs typeface="Arial"/>
              </a:rPr>
              <a:t> </a:t>
            </a:r>
            <a:r>
              <a:rPr sz="1200" spc="-35" dirty="0">
                <a:latin typeface="Arial"/>
                <a:cs typeface="Arial"/>
              </a:rPr>
              <a:t>to</a:t>
            </a:r>
            <a:r>
              <a:rPr sz="1200" spc="-17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stretch.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First</a:t>
            </a:r>
            <a:r>
              <a:rPr sz="1200" spc="-18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corner:</a:t>
            </a:r>
            <a:r>
              <a:rPr sz="1200" spc="-120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(</a:t>
            </a:r>
            <a:r>
              <a:rPr sz="1200" b="1" spc="-20" dirty="0">
                <a:latin typeface="Arial"/>
                <a:cs typeface="Arial"/>
              </a:rPr>
              <a:t>point</a:t>
            </a:r>
            <a:r>
              <a:rPr sz="1200" spc="-20" dirty="0">
                <a:latin typeface="Arial"/>
                <a:cs typeface="Arial"/>
              </a:rPr>
              <a:t>)</a:t>
            </a:r>
            <a:endParaRPr sz="1200">
              <a:latin typeface="Arial"/>
              <a:cs typeface="Arial"/>
            </a:endParaRPr>
          </a:p>
          <a:p>
            <a:pPr marL="30480" marR="5080" indent="635">
              <a:lnSpc>
                <a:spcPct val="114599"/>
              </a:lnSpc>
              <a:spcBef>
                <a:spcPts val="360"/>
              </a:spcBef>
            </a:pPr>
            <a:r>
              <a:rPr sz="1200" spc="-35" dirty="0">
                <a:latin typeface="Arial"/>
                <a:cs typeface="Arial"/>
              </a:rPr>
              <a:t>The</a:t>
            </a:r>
            <a:r>
              <a:rPr sz="1200" spc="-155" dirty="0">
                <a:latin typeface="Arial"/>
                <a:cs typeface="Arial"/>
              </a:rPr>
              <a:t> </a:t>
            </a:r>
            <a:r>
              <a:rPr sz="1200" spc="-15" dirty="0">
                <a:latin typeface="Arial"/>
                <a:cs typeface="Arial"/>
              </a:rPr>
              <a:t>opposite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spc="-15" dirty="0">
                <a:latin typeface="Arial"/>
                <a:cs typeface="Arial"/>
              </a:rPr>
              <a:t>corner</a:t>
            </a:r>
            <a:r>
              <a:rPr sz="1200" spc="-114" dirty="0">
                <a:latin typeface="Arial"/>
                <a:cs typeface="Arial"/>
              </a:rPr>
              <a:t> </a:t>
            </a:r>
            <a:r>
              <a:rPr sz="1200" spc="-30" dirty="0">
                <a:latin typeface="Arial"/>
                <a:cs typeface="Arial"/>
              </a:rPr>
              <a:t>to</a:t>
            </a:r>
            <a:r>
              <a:rPr sz="1200" spc="-9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window</a:t>
            </a:r>
            <a:r>
              <a:rPr sz="1200" spc="-175" dirty="0">
                <a:latin typeface="Arial"/>
                <a:cs typeface="Arial"/>
              </a:rPr>
              <a:t> </a:t>
            </a:r>
            <a:r>
              <a:rPr sz="1200" spc="-30" dirty="0">
                <a:latin typeface="Arial"/>
                <a:cs typeface="Arial"/>
              </a:rPr>
              <a:t>the</a:t>
            </a:r>
            <a:r>
              <a:rPr sz="1200" spc="-140" dirty="0">
                <a:latin typeface="Arial"/>
                <a:cs typeface="Arial"/>
              </a:rPr>
              <a:t> </a:t>
            </a:r>
            <a:r>
              <a:rPr sz="1200" spc="-15" dirty="0">
                <a:latin typeface="Arial"/>
                <a:cs typeface="Arial"/>
              </a:rPr>
              <a:t>objects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to  </a:t>
            </a:r>
            <a:r>
              <a:rPr sz="1200" spc="-20" dirty="0">
                <a:latin typeface="Arial"/>
                <a:cs typeface="Arial"/>
              </a:rPr>
              <a:t>stretch.</a:t>
            </a:r>
            <a:endParaRPr sz="1200">
              <a:latin typeface="Arial"/>
              <a:cs typeface="Arial"/>
            </a:endParaRPr>
          </a:p>
          <a:p>
            <a:pPr marL="30480">
              <a:lnSpc>
                <a:spcPct val="100000"/>
              </a:lnSpc>
              <a:spcBef>
                <a:spcPts val="595"/>
              </a:spcBef>
            </a:pPr>
            <a:r>
              <a:rPr sz="1200" spc="-20" dirty="0">
                <a:latin typeface="Arial"/>
                <a:cs typeface="Arial"/>
              </a:rPr>
              <a:t>Other</a:t>
            </a:r>
            <a:r>
              <a:rPr sz="1200" spc="-2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corner:(</a:t>
            </a:r>
            <a:r>
              <a:rPr sz="1200" b="1" dirty="0">
                <a:latin typeface="Arial"/>
                <a:cs typeface="Arial"/>
              </a:rPr>
              <a:t>point</a:t>
            </a:r>
            <a:r>
              <a:rPr sz="1200" dirty="0">
                <a:latin typeface="Arial"/>
                <a:cs typeface="Arial"/>
              </a:rPr>
              <a:t>)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97405" y="2145283"/>
            <a:ext cx="153035" cy="51308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1200" dirty="0">
                <a:latin typeface="Arial"/>
                <a:cs typeface="Arial"/>
              </a:rPr>
              <a:t>2.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200" dirty="0">
                <a:latin typeface="Arial"/>
                <a:cs typeface="Arial"/>
              </a:rPr>
              <a:t>3.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044700" y="2145283"/>
            <a:ext cx="38290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3300"/>
              </a:lnSpc>
              <a:spcBef>
                <a:spcPts val="100"/>
              </a:spcBef>
            </a:pPr>
            <a:r>
              <a:rPr sz="1200" b="1" spc="-45" dirty="0">
                <a:latin typeface="Arial"/>
                <a:cs typeface="Arial"/>
              </a:rPr>
              <a:t>C</a:t>
            </a:r>
            <a:r>
              <a:rPr sz="1200" b="1" spc="-35" dirty="0">
                <a:latin typeface="Arial"/>
                <a:cs typeface="Arial"/>
              </a:rPr>
              <a:t>li</a:t>
            </a:r>
            <a:r>
              <a:rPr sz="1200" b="1" spc="-10" dirty="0">
                <a:latin typeface="Arial"/>
                <a:cs typeface="Arial"/>
              </a:rPr>
              <a:t>ck  </a:t>
            </a:r>
            <a:r>
              <a:rPr sz="1200" b="1" spc="10" dirty="0">
                <a:latin typeface="Arial"/>
                <a:cs typeface="Arial"/>
              </a:rPr>
              <a:t>T</a:t>
            </a:r>
            <a:r>
              <a:rPr sz="1200" b="1" spc="-10" dirty="0">
                <a:latin typeface="Arial"/>
                <a:cs typeface="Arial"/>
              </a:rPr>
              <a:t>y</a:t>
            </a:r>
            <a:r>
              <a:rPr sz="1200" b="1" dirty="0">
                <a:latin typeface="Arial"/>
                <a:cs typeface="Arial"/>
              </a:rPr>
              <a:t>pe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97405" y="3253231"/>
            <a:ext cx="1530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4.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044700" y="3253231"/>
            <a:ext cx="3829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10" dirty="0">
                <a:latin typeface="Arial"/>
                <a:cs typeface="Arial"/>
              </a:rPr>
              <a:t>T</a:t>
            </a:r>
            <a:r>
              <a:rPr sz="1200" b="1" spc="-10" dirty="0">
                <a:latin typeface="Arial"/>
                <a:cs typeface="Arial"/>
              </a:rPr>
              <a:t>y</a:t>
            </a:r>
            <a:r>
              <a:rPr sz="1200" b="1" dirty="0">
                <a:latin typeface="Arial"/>
                <a:cs typeface="Arial"/>
              </a:rPr>
              <a:t>pe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597405" y="3714241"/>
            <a:ext cx="153035" cy="535940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sz="1200" dirty="0">
                <a:latin typeface="Arial"/>
                <a:cs typeface="Arial"/>
              </a:rPr>
              <a:t>5.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70"/>
              </a:spcBef>
            </a:pPr>
            <a:r>
              <a:rPr sz="1200" dirty="0">
                <a:latin typeface="Arial"/>
                <a:cs typeface="Arial"/>
              </a:rPr>
              <a:t>6.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044700" y="3714241"/>
            <a:ext cx="339090" cy="535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96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Pick  Pick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958205" y="4924805"/>
            <a:ext cx="3547750" cy="27241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597405" y="7678166"/>
            <a:ext cx="153035" cy="558800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60"/>
              </a:spcBef>
            </a:pPr>
            <a:r>
              <a:rPr sz="1200" dirty="0">
                <a:latin typeface="Arial"/>
                <a:cs typeface="Arial"/>
              </a:rPr>
              <a:t>7.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sz="1200" dirty="0">
                <a:latin typeface="Arial"/>
                <a:cs typeface="Arial"/>
              </a:rPr>
              <a:t>8.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r>
              <a:rPr dirty="0"/>
              <a:t>- 114</a:t>
            </a:r>
            <a:r>
              <a:rPr spc="-40" dirty="0"/>
              <a:t> </a:t>
            </a:r>
            <a:r>
              <a:rPr dirty="0"/>
              <a:t>-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2044700" y="7678166"/>
            <a:ext cx="436880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5800"/>
              </a:lnSpc>
              <a:spcBef>
                <a:spcPts val="100"/>
              </a:spcBef>
            </a:pPr>
            <a:r>
              <a:rPr sz="1200" b="1" spc="-10" dirty="0">
                <a:latin typeface="Arial"/>
                <a:cs typeface="Arial"/>
              </a:rPr>
              <a:t>P</a:t>
            </a:r>
            <a:r>
              <a:rPr sz="1200" b="1" spc="-20" dirty="0">
                <a:latin typeface="Arial"/>
                <a:cs typeface="Arial"/>
              </a:rPr>
              <a:t>re</a:t>
            </a:r>
            <a:r>
              <a:rPr sz="1200" b="1" spc="-15" dirty="0">
                <a:latin typeface="Arial"/>
                <a:cs typeface="Arial"/>
              </a:rPr>
              <a:t>s</a:t>
            </a:r>
            <a:r>
              <a:rPr sz="1200" b="1" spc="-5" dirty="0">
                <a:latin typeface="Arial"/>
                <a:cs typeface="Arial"/>
              </a:rPr>
              <a:t>s  Pick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960623" y="7678166"/>
            <a:ext cx="2585720" cy="824865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760"/>
              </a:spcBef>
            </a:pPr>
            <a:r>
              <a:rPr sz="1200" spc="-15" dirty="0">
                <a:latin typeface="Arial"/>
                <a:cs typeface="Arial"/>
              </a:rPr>
              <a:t>ENTER</a:t>
            </a:r>
            <a:r>
              <a:rPr sz="1200" spc="-204" dirty="0">
                <a:latin typeface="Arial"/>
                <a:cs typeface="Arial"/>
              </a:rPr>
              <a:t> </a:t>
            </a:r>
            <a:r>
              <a:rPr sz="1200" spc="-30" dirty="0">
                <a:latin typeface="Arial"/>
                <a:cs typeface="Arial"/>
              </a:rPr>
              <a:t>to</a:t>
            </a:r>
            <a:r>
              <a:rPr sz="1200" spc="-90" dirty="0">
                <a:latin typeface="Arial"/>
                <a:cs typeface="Arial"/>
              </a:rPr>
              <a:t> </a:t>
            </a:r>
            <a:r>
              <a:rPr sz="1200" spc="5" dirty="0">
                <a:latin typeface="Arial"/>
                <a:cs typeface="Arial"/>
              </a:rPr>
              <a:t>accept</a:t>
            </a:r>
            <a:r>
              <a:rPr sz="1200" spc="-18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objects</a:t>
            </a:r>
            <a:r>
              <a:rPr sz="1200" spc="-105" dirty="0">
                <a:latin typeface="Arial"/>
                <a:cs typeface="Arial"/>
              </a:rPr>
              <a:t> </a:t>
            </a:r>
            <a:r>
              <a:rPr sz="1200" spc="-30" dirty="0">
                <a:latin typeface="Arial"/>
                <a:cs typeface="Arial"/>
              </a:rPr>
              <a:t>to</a:t>
            </a:r>
            <a:r>
              <a:rPr sz="1200" spc="-110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stretch.</a:t>
            </a:r>
            <a:endParaRPr sz="1200">
              <a:latin typeface="Arial"/>
              <a:cs typeface="Arial"/>
            </a:endParaRPr>
          </a:p>
          <a:p>
            <a:pPr marL="56515" marR="5080" indent="-44450">
              <a:lnSpc>
                <a:spcPct val="145400"/>
              </a:lnSpc>
              <a:spcBef>
                <a:spcPts val="5"/>
              </a:spcBef>
            </a:pPr>
            <a:r>
              <a:rPr sz="1200" dirty="0">
                <a:latin typeface="Arial"/>
                <a:cs typeface="Arial"/>
              </a:rPr>
              <a:t>A</a:t>
            </a:r>
            <a:r>
              <a:rPr sz="1200" spc="-1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base</a:t>
            </a:r>
            <a:r>
              <a:rPr sz="1200" spc="-114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point</a:t>
            </a:r>
            <a:r>
              <a:rPr sz="1200" spc="-55" dirty="0">
                <a:latin typeface="Arial"/>
                <a:cs typeface="Arial"/>
              </a:rPr>
              <a:t> </a:t>
            </a:r>
            <a:r>
              <a:rPr sz="1200" spc="-35" dirty="0">
                <a:latin typeface="Arial"/>
                <a:cs typeface="Arial"/>
              </a:rPr>
              <a:t>to</a:t>
            </a:r>
            <a:r>
              <a:rPr sz="1200" spc="-95" dirty="0">
                <a:latin typeface="Arial"/>
                <a:cs typeface="Arial"/>
              </a:rPr>
              <a:t> </a:t>
            </a:r>
            <a:r>
              <a:rPr sz="1200" spc="15" dirty="0">
                <a:latin typeface="Arial"/>
                <a:cs typeface="Arial"/>
              </a:rPr>
              <a:t>stretch</a:t>
            </a:r>
            <a:r>
              <a:rPr sz="1200" spc="-175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from</a:t>
            </a:r>
            <a:r>
              <a:rPr sz="1200" spc="-140" dirty="0">
                <a:latin typeface="Arial"/>
                <a:cs typeface="Arial"/>
              </a:rPr>
              <a:t> </a:t>
            </a:r>
            <a:r>
              <a:rPr sz="1200" spc="5" dirty="0">
                <a:latin typeface="Arial"/>
                <a:cs typeface="Arial"/>
              </a:rPr>
              <a:t>Base</a:t>
            </a:r>
            <a:r>
              <a:rPr sz="1200" spc="-114" dirty="0">
                <a:latin typeface="Arial"/>
                <a:cs typeface="Arial"/>
              </a:rPr>
              <a:t> </a:t>
            </a:r>
            <a:r>
              <a:rPr sz="1200" spc="-15" dirty="0">
                <a:latin typeface="Arial"/>
                <a:cs typeface="Arial"/>
              </a:rPr>
              <a:t>point:  </a:t>
            </a:r>
            <a:r>
              <a:rPr sz="1200" spc="-20" dirty="0">
                <a:latin typeface="Arial"/>
                <a:cs typeface="Arial"/>
              </a:rPr>
              <a:t>(</a:t>
            </a:r>
            <a:r>
              <a:rPr sz="1200" b="1" spc="-20" dirty="0">
                <a:latin typeface="Arial"/>
                <a:cs typeface="Arial"/>
              </a:rPr>
              <a:t>point</a:t>
            </a:r>
            <a:r>
              <a:rPr sz="1200" spc="-20" dirty="0">
                <a:latin typeface="Arial"/>
                <a:cs typeface="Arial"/>
              </a:rPr>
              <a:t>)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3299" y="387680"/>
            <a:ext cx="320167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30" dirty="0"/>
              <a:t>Typing</a:t>
            </a:r>
            <a:r>
              <a:rPr sz="3000" spc="-75" dirty="0"/>
              <a:t> </a:t>
            </a:r>
            <a:r>
              <a:rPr sz="3000" spc="-5" dirty="0"/>
              <a:t>Commands</a:t>
            </a:r>
            <a:endParaRPr sz="3000"/>
          </a:p>
        </p:txBody>
      </p:sp>
      <p:sp>
        <p:nvSpPr>
          <p:cNvPr id="3" name="object 3"/>
          <p:cNvSpPr txBox="1"/>
          <p:nvPr/>
        </p:nvSpPr>
        <p:spPr>
          <a:xfrm>
            <a:off x="563299" y="997280"/>
            <a:ext cx="6378575" cy="4089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0" dirty="0">
                <a:latin typeface="Arial"/>
                <a:cs typeface="Arial"/>
              </a:rPr>
              <a:t>Typing </a:t>
            </a:r>
            <a:r>
              <a:rPr sz="1200" b="1" dirty="0">
                <a:latin typeface="Arial"/>
                <a:cs typeface="Arial"/>
              </a:rPr>
              <a:t>a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Command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ct val="208300"/>
              </a:lnSpc>
            </a:pPr>
            <a:r>
              <a:rPr sz="1200" dirty="0">
                <a:latin typeface="Arial"/>
                <a:cs typeface="Arial"/>
              </a:rPr>
              <a:t>All AutoCAD commands can </a:t>
            </a:r>
            <a:r>
              <a:rPr sz="1200" spc="-5" dirty="0">
                <a:latin typeface="Arial"/>
                <a:cs typeface="Arial"/>
              </a:rPr>
              <a:t>be </a:t>
            </a:r>
            <a:r>
              <a:rPr sz="1200" dirty="0">
                <a:latin typeface="Arial"/>
                <a:cs typeface="Arial"/>
              </a:rPr>
              <a:t>typed </a:t>
            </a:r>
            <a:r>
              <a:rPr sz="1200" spc="-5" dirty="0">
                <a:latin typeface="Arial"/>
                <a:cs typeface="Arial"/>
              </a:rPr>
              <a:t>in at </a:t>
            </a:r>
            <a:r>
              <a:rPr sz="1200" dirty="0">
                <a:latin typeface="Arial"/>
                <a:cs typeface="Arial"/>
              </a:rPr>
              <a:t>the command </a:t>
            </a:r>
            <a:r>
              <a:rPr sz="1200" spc="-5" dirty="0">
                <a:latin typeface="Arial"/>
                <a:cs typeface="Arial"/>
              </a:rPr>
              <a:t>line. </a:t>
            </a:r>
            <a:r>
              <a:rPr sz="1200" dirty="0">
                <a:latin typeface="Arial"/>
                <a:cs typeface="Arial"/>
              </a:rPr>
              <a:t>Many commands </a:t>
            </a:r>
            <a:r>
              <a:rPr sz="1200" spc="-5" dirty="0">
                <a:latin typeface="Arial"/>
                <a:cs typeface="Arial"/>
              </a:rPr>
              <a:t>also have</a:t>
            </a:r>
            <a:r>
              <a:rPr sz="1200" spc="-14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one  or </a:t>
            </a:r>
            <a:r>
              <a:rPr sz="1200" dirty="0">
                <a:latin typeface="Arial"/>
                <a:cs typeface="Arial"/>
              </a:rPr>
              <a:t>two </a:t>
            </a:r>
            <a:r>
              <a:rPr sz="1200" spc="-5" dirty="0">
                <a:latin typeface="Arial"/>
                <a:cs typeface="Arial"/>
              </a:rPr>
              <a:t>letter aliases </a:t>
            </a:r>
            <a:r>
              <a:rPr sz="1200" dirty="0">
                <a:latin typeface="Arial"/>
                <a:cs typeface="Arial"/>
              </a:rPr>
              <a:t>that can </a:t>
            </a:r>
            <a:r>
              <a:rPr sz="1200" spc="-5" dirty="0">
                <a:latin typeface="Arial"/>
                <a:cs typeface="Arial"/>
              </a:rPr>
              <a:t>also be </a:t>
            </a:r>
            <a:r>
              <a:rPr sz="1200" dirty="0">
                <a:latin typeface="Arial"/>
                <a:cs typeface="Arial"/>
              </a:rPr>
              <a:t>typed </a:t>
            </a:r>
            <a:r>
              <a:rPr sz="1200" spc="-5" dirty="0">
                <a:latin typeface="Arial"/>
                <a:cs typeface="Arial"/>
              </a:rPr>
              <a:t>as </a:t>
            </a:r>
            <a:r>
              <a:rPr sz="1200" dirty="0">
                <a:latin typeface="Arial"/>
                <a:cs typeface="Arial"/>
              </a:rPr>
              <a:t>shortcuts to the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commands.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350">
              <a:latin typeface="Arial"/>
              <a:cs typeface="Arial"/>
            </a:endParaRPr>
          </a:p>
          <a:p>
            <a:pPr marL="179070" indent="-167005">
              <a:lnSpc>
                <a:spcPct val="100000"/>
              </a:lnSpc>
              <a:buAutoNum type="arabicPeriod"/>
              <a:tabLst>
                <a:tab pos="179705" algn="l"/>
              </a:tabLst>
            </a:pPr>
            <a:r>
              <a:rPr sz="1200" spc="-20" dirty="0">
                <a:latin typeface="Arial"/>
                <a:cs typeface="Arial"/>
              </a:rPr>
              <a:t>Type </a:t>
            </a:r>
            <a:r>
              <a:rPr sz="1200" dirty="0">
                <a:latin typeface="Arial"/>
                <a:cs typeface="Arial"/>
              </a:rPr>
              <a:t>the </a:t>
            </a:r>
            <a:r>
              <a:rPr sz="1200" spc="-5" dirty="0">
                <a:latin typeface="Arial"/>
                <a:cs typeface="Arial"/>
              </a:rPr>
              <a:t>desired </a:t>
            </a:r>
            <a:r>
              <a:rPr sz="1200" dirty="0">
                <a:latin typeface="Arial"/>
                <a:cs typeface="Arial"/>
              </a:rPr>
              <a:t>command </a:t>
            </a:r>
            <a:r>
              <a:rPr sz="1200" spc="-5" dirty="0">
                <a:latin typeface="Arial"/>
                <a:cs typeface="Arial"/>
              </a:rPr>
              <a:t>at </a:t>
            </a:r>
            <a:r>
              <a:rPr sz="1200" dirty="0">
                <a:latin typeface="Arial"/>
                <a:cs typeface="Arial"/>
              </a:rPr>
              <a:t>the command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prompt.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AutoNum type="arabicPeriod"/>
            </a:pPr>
            <a:endParaRPr sz="13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latin typeface="Arial"/>
                <a:cs typeface="Arial"/>
              </a:rPr>
              <a:t>Command </a:t>
            </a:r>
            <a:r>
              <a:rPr sz="1200" dirty="0">
                <a:latin typeface="Arial"/>
                <a:cs typeface="Arial"/>
              </a:rPr>
              <a:t>: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LINE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3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latin typeface="Arial"/>
                <a:cs typeface="Arial"/>
              </a:rPr>
              <a:t>or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350">
              <a:latin typeface="Arial"/>
              <a:cs typeface="Arial"/>
            </a:endParaRPr>
          </a:p>
          <a:p>
            <a:pPr marL="179070" indent="-167005">
              <a:lnSpc>
                <a:spcPct val="100000"/>
              </a:lnSpc>
              <a:buAutoNum type="arabicPeriod" startAt="2"/>
              <a:tabLst>
                <a:tab pos="179705" algn="l"/>
              </a:tabLst>
            </a:pPr>
            <a:r>
              <a:rPr sz="1200" spc="-20" dirty="0">
                <a:latin typeface="Arial"/>
                <a:cs typeface="Arial"/>
              </a:rPr>
              <a:t>Type </a:t>
            </a:r>
            <a:r>
              <a:rPr sz="1200" dirty="0">
                <a:latin typeface="Arial"/>
                <a:cs typeface="Arial"/>
              </a:rPr>
              <a:t>the </a:t>
            </a:r>
            <a:r>
              <a:rPr sz="1200" spc="-5" dirty="0">
                <a:latin typeface="Arial"/>
                <a:cs typeface="Arial"/>
              </a:rPr>
              <a:t>command’s alias. Command:</a:t>
            </a:r>
            <a:r>
              <a:rPr sz="1200" spc="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AutoNum type="arabicPeriod" startAt="2"/>
            </a:pPr>
            <a:endParaRPr sz="1350">
              <a:latin typeface="Arial"/>
              <a:cs typeface="Arial"/>
            </a:endParaRPr>
          </a:p>
          <a:p>
            <a:pPr marL="181610" indent="-169545">
              <a:lnSpc>
                <a:spcPct val="100000"/>
              </a:lnSpc>
              <a:buAutoNum type="arabicPeriod" startAt="2"/>
              <a:tabLst>
                <a:tab pos="182245" algn="l"/>
              </a:tabLst>
            </a:pPr>
            <a:r>
              <a:rPr sz="1200" dirty="0">
                <a:latin typeface="Arial"/>
                <a:cs typeface="Arial"/>
              </a:rPr>
              <a:t>Press </a:t>
            </a:r>
            <a:r>
              <a:rPr sz="1200" b="1" dirty="0">
                <a:latin typeface="Arial"/>
                <a:cs typeface="Arial"/>
              </a:rPr>
              <a:t>ENTER/Space </a:t>
            </a:r>
            <a:r>
              <a:rPr sz="1200" dirty="0">
                <a:latin typeface="Arial"/>
                <a:cs typeface="Arial"/>
              </a:rPr>
              <a:t>to</a:t>
            </a:r>
            <a:r>
              <a:rPr sz="1200" spc="-5" dirty="0">
                <a:latin typeface="Arial"/>
                <a:cs typeface="Arial"/>
              </a:rPr>
              <a:t> end</a:t>
            </a:r>
            <a:r>
              <a:rPr sz="1200" b="1" spc="-5" dirty="0"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AutoNum type="arabicPeriod" startAt="2"/>
            </a:pPr>
            <a:endParaRPr sz="1350">
              <a:latin typeface="Arial"/>
              <a:cs typeface="Arial"/>
            </a:endParaRPr>
          </a:p>
          <a:p>
            <a:pPr marL="179070" indent="-167005">
              <a:lnSpc>
                <a:spcPct val="100000"/>
              </a:lnSpc>
              <a:buAutoNum type="arabicPeriod" startAt="2"/>
              <a:tabLst>
                <a:tab pos="179705" algn="l"/>
              </a:tabLst>
            </a:pPr>
            <a:r>
              <a:rPr sz="1200" spc="-20" dirty="0">
                <a:latin typeface="Arial"/>
                <a:cs typeface="Arial"/>
              </a:rPr>
              <a:t>Type </a:t>
            </a:r>
            <a:r>
              <a:rPr sz="1200" spc="-5" dirty="0">
                <a:latin typeface="Arial"/>
                <a:cs typeface="Arial"/>
              </a:rPr>
              <a:t>an option at </a:t>
            </a:r>
            <a:r>
              <a:rPr sz="1200" dirty="0">
                <a:latin typeface="Arial"/>
                <a:cs typeface="Arial"/>
              </a:rPr>
              <a:t>the command</a:t>
            </a:r>
            <a:r>
              <a:rPr sz="1200" spc="1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prompt.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250">
              <a:latin typeface="Arial"/>
              <a:cs typeface="Arial"/>
            </a:endParaRPr>
          </a:p>
          <a:p>
            <a:pPr marL="12700" marR="194945">
              <a:lnSpc>
                <a:spcPct val="150000"/>
              </a:lnSpc>
              <a:spcBef>
                <a:spcPts val="5"/>
              </a:spcBef>
            </a:pPr>
            <a:r>
              <a:rPr sz="1000" dirty="0">
                <a:solidFill>
                  <a:srgbClr val="B11116"/>
                </a:solidFill>
                <a:latin typeface="Arial"/>
                <a:cs typeface="Arial"/>
              </a:rPr>
              <a:t>TIP: </a:t>
            </a:r>
            <a:r>
              <a:rPr sz="1000" dirty="0">
                <a:latin typeface="Arial"/>
                <a:cs typeface="Arial"/>
              </a:rPr>
              <a:t>Many AutoCAD commands require you to </a:t>
            </a:r>
            <a:r>
              <a:rPr sz="1000" spc="-5" dirty="0">
                <a:latin typeface="Arial"/>
                <a:cs typeface="Arial"/>
              </a:rPr>
              <a:t>press </a:t>
            </a:r>
            <a:r>
              <a:rPr sz="1000" dirty="0">
                <a:latin typeface="Arial"/>
                <a:cs typeface="Arial"/>
              </a:rPr>
              <a:t>ENTER to complete the command. </a:t>
            </a:r>
            <a:r>
              <a:rPr sz="1000" spc="-35" dirty="0">
                <a:latin typeface="Arial"/>
                <a:cs typeface="Arial"/>
              </a:rPr>
              <a:t>You </a:t>
            </a:r>
            <a:r>
              <a:rPr sz="1000" dirty="0">
                <a:latin typeface="Arial"/>
                <a:cs typeface="Arial"/>
              </a:rPr>
              <a:t>know you </a:t>
            </a:r>
            <a:r>
              <a:rPr sz="1000" spc="-5" dirty="0">
                <a:latin typeface="Arial"/>
                <a:cs typeface="Arial"/>
              </a:rPr>
              <a:t>are</a:t>
            </a:r>
            <a:r>
              <a:rPr sz="1000" spc="-14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no  longer in an </a:t>
            </a:r>
            <a:r>
              <a:rPr sz="1000" dirty="0">
                <a:latin typeface="Arial"/>
                <a:cs typeface="Arial"/>
              </a:rPr>
              <a:t>AutoCAD command </a:t>
            </a:r>
            <a:r>
              <a:rPr sz="1000" spc="-5" dirty="0">
                <a:latin typeface="Arial"/>
                <a:cs typeface="Arial"/>
              </a:rPr>
              <a:t>when </a:t>
            </a:r>
            <a:r>
              <a:rPr sz="1000" dirty="0">
                <a:latin typeface="Arial"/>
                <a:cs typeface="Arial"/>
              </a:rPr>
              <a:t>you see a </a:t>
            </a:r>
            <a:r>
              <a:rPr sz="1000" spc="-5" dirty="0">
                <a:latin typeface="Arial"/>
                <a:cs typeface="Arial"/>
              </a:rPr>
              <a:t>blank </a:t>
            </a:r>
            <a:r>
              <a:rPr sz="1000" dirty="0">
                <a:latin typeface="Arial"/>
                <a:cs typeface="Arial"/>
              </a:rPr>
              <a:t>command</a:t>
            </a:r>
            <a:r>
              <a:rPr sz="1000" spc="-7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line.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3299" y="5645480"/>
            <a:ext cx="6254115" cy="3256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Reissuing </a:t>
            </a:r>
            <a:r>
              <a:rPr sz="1200" b="1" dirty="0">
                <a:latin typeface="Arial"/>
                <a:cs typeface="Arial"/>
              </a:rPr>
              <a:t>the Last</a:t>
            </a:r>
            <a:r>
              <a:rPr sz="1200" b="1" spc="-5" dirty="0">
                <a:latin typeface="Arial"/>
                <a:cs typeface="Arial"/>
              </a:rPr>
              <a:t> Command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ct val="208300"/>
              </a:lnSpc>
            </a:pPr>
            <a:r>
              <a:rPr sz="1200" dirty="0">
                <a:latin typeface="Arial"/>
                <a:cs typeface="Arial"/>
              </a:rPr>
              <a:t>The </a:t>
            </a:r>
            <a:r>
              <a:rPr sz="1200" spc="-5" dirty="0">
                <a:latin typeface="Arial"/>
                <a:cs typeface="Arial"/>
              </a:rPr>
              <a:t>last used </a:t>
            </a:r>
            <a:r>
              <a:rPr sz="1200" dirty="0">
                <a:latin typeface="Arial"/>
                <a:cs typeface="Arial"/>
              </a:rPr>
              <a:t>AutoCAD command can </a:t>
            </a:r>
            <a:r>
              <a:rPr sz="1200" spc="-5" dirty="0">
                <a:latin typeface="Arial"/>
                <a:cs typeface="Arial"/>
              </a:rPr>
              <a:t>be </a:t>
            </a:r>
            <a:r>
              <a:rPr sz="1200" dirty="0">
                <a:latin typeface="Arial"/>
                <a:cs typeface="Arial"/>
              </a:rPr>
              <a:t>re-entered </a:t>
            </a:r>
            <a:r>
              <a:rPr sz="1200" spc="-5" dirty="0">
                <a:latin typeface="Arial"/>
                <a:cs typeface="Arial"/>
              </a:rPr>
              <a:t>by one of </a:t>
            </a:r>
            <a:r>
              <a:rPr sz="1200" dirty="0">
                <a:latin typeface="Arial"/>
                <a:cs typeface="Arial"/>
              </a:rPr>
              <a:t>the following three methods  </a:t>
            </a:r>
            <a:r>
              <a:rPr sz="1200" spc="-5" dirty="0">
                <a:latin typeface="Arial"/>
                <a:cs typeface="Arial"/>
              </a:rPr>
              <a:t>of </a:t>
            </a:r>
            <a:r>
              <a:rPr sz="1200" dirty="0">
                <a:latin typeface="Arial"/>
                <a:cs typeface="Arial"/>
              </a:rPr>
              <a:t>ENTER. The ENTER key </a:t>
            </a:r>
            <a:r>
              <a:rPr sz="1200" spc="-5" dirty="0">
                <a:latin typeface="Arial"/>
                <a:cs typeface="Arial"/>
              </a:rPr>
              <a:t>on </a:t>
            </a:r>
            <a:r>
              <a:rPr sz="1200" dirty="0">
                <a:latin typeface="Arial"/>
                <a:cs typeface="Arial"/>
              </a:rPr>
              <a:t>the keyboard </a:t>
            </a:r>
            <a:r>
              <a:rPr sz="1200" spc="-5" dirty="0">
                <a:latin typeface="Arial"/>
                <a:cs typeface="Arial"/>
              </a:rPr>
              <a:t>will always act as </a:t>
            </a:r>
            <a:r>
              <a:rPr sz="1200" dirty="0">
                <a:latin typeface="Arial"/>
                <a:cs typeface="Arial"/>
              </a:rPr>
              <a:t>ENTER, the </a:t>
            </a:r>
            <a:r>
              <a:rPr sz="1200" spc="-15" dirty="0">
                <a:latin typeface="Arial"/>
                <a:cs typeface="Arial"/>
              </a:rPr>
              <a:t>SPACEBAR </a:t>
            </a:r>
            <a:r>
              <a:rPr sz="1200" spc="-5" dirty="0">
                <a:latin typeface="Arial"/>
                <a:cs typeface="Arial"/>
              </a:rPr>
              <a:t>and  RIGHT </a:t>
            </a:r>
            <a:r>
              <a:rPr sz="1200" dirty="0">
                <a:latin typeface="Arial"/>
                <a:cs typeface="Arial"/>
              </a:rPr>
              <a:t>MOUSE </a:t>
            </a:r>
            <a:r>
              <a:rPr sz="1200" spc="-5" dirty="0">
                <a:latin typeface="Arial"/>
                <a:cs typeface="Arial"/>
              </a:rPr>
              <a:t>will act as enter </a:t>
            </a:r>
            <a:r>
              <a:rPr sz="1200" dirty="0">
                <a:latin typeface="Arial"/>
                <a:cs typeface="Arial"/>
              </a:rPr>
              <a:t>most </a:t>
            </a:r>
            <a:r>
              <a:rPr sz="1200" spc="-5" dirty="0">
                <a:latin typeface="Arial"/>
                <a:cs typeface="Arial"/>
              </a:rPr>
              <a:t>of </a:t>
            </a:r>
            <a:r>
              <a:rPr sz="1200" dirty="0">
                <a:latin typeface="Arial"/>
                <a:cs typeface="Arial"/>
              </a:rPr>
              <a:t>the time (exceptions </a:t>
            </a:r>
            <a:r>
              <a:rPr sz="1200" spc="-5" dirty="0">
                <a:latin typeface="Arial"/>
                <a:cs typeface="Arial"/>
              </a:rPr>
              <a:t>include placing</a:t>
            </a:r>
            <a:r>
              <a:rPr sz="1200" spc="-7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TEXT).</a:t>
            </a:r>
            <a:endParaRPr sz="1200">
              <a:latin typeface="Arial"/>
              <a:cs typeface="Arial"/>
            </a:endParaRPr>
          </a:p>
          <a:p>
            <a:pPr marL="12700" marR="3446145">
              <a:lnSpc>
                <a:spcPct val="208300"/>
              </a:lnSpc>
              <a:buAutoNum type="arabicPeriod"/>
              <a:tabLst>
                <a:tab pos="182245" algn="l"/>
              </a:tabLst>
            </a:pPr>
            <a:r>
              <a:rPr sz="1200" dirty="0">
                <a:latin typeface="Arial"/>
                <a:cs typeface="Arial"/>
              </a:rPr>
              <a:t>Press the </a:t>
            </a:r>
            <a:r>
              <a:rPr sz="1200" b="1" dirty="0">
                <a:latin typeface="Arial"/>
                <a:cs typeface="Arial"/>
              </a:rPr>
              <a:t>ENTER </a:t>
            </a:r>
            <a:r>
              <a:rPr sz="1200" dirty="0">
                <a:latin typeface="Arial"/>
                <a:cs typeface="Arial"/>
              </a:rPr>
              <a:t>key </a:t>
            </a:r>
            <a:r>
              <a:rPr sz="1200" spc="-5" dirty="0">
                <a:latin typeface="Arial"/>
                <a:cs typeface="Arial"/>
              </a:rPr>
              <a:t>on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-9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keyboard  </a:t>
            </a:r>
            <a:r>
              <a:rPr sz="1200" spc="-5" dirty="0">
                <a:latin typeface="Arial"/>
                <a:cs typeface="Arial"/>
              </a:rPr>
              <a:t>or</a:t>
            </a:r>
            <a:endParaRPr sz="1200">
              <a:latin typeface="Arial"/>
              <a:cs typeface="Arial"/>
            </a:endParaRPr>
          </a:p>
          <a:p>
            <a:pPr marL="12700" marR="3470910">
              <a:lnSpc>
                <a:spcPct val="208300"/>
              </a:lnSpc>
              <a:buAutoNum type="arabicPeriod"/>
              <a:tabLst>
                <a:tab pos="182245" algn="l"/>
              </a:tabLst>
            </a:pPr>
            <a:r>
              <a:rPr sz="1200" dirty="0">
                <a:latin typeface="Arial"/>
                <a:cs typeface="Arial"/>
              </a:rPr>
              <a:t>Press the </a:t>
            </a:r>
            <a:r>
              <a:rPr sz="1200" b="1" dirty="0">
                <a:latin typeface="Arial"/>
                <a:cs typeface="Arial"/>
              </a:rPr>
              <a:t>Space bar </a:t>
            </a:r>
            <a:r>
              <a:rPr sz="1200" spc="-5" dirty="0">
                <a:latin typeface="Arial"/>
                <a:cs typeface="Arial"/>
              </a:rPr>
              <a:t>on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-9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keyboard.  </a:t>
            </a:r>
            <a:r>
              <a:rPr sz="1200" spc="-5" dirty="0">
                <a:latin typeface="Arial"/>
                <a:cs typeface="Arial"/>
              </a:rPr>
              <a:t>or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AutoNum type="arabicPeriod"/>
            </a:pPr>
            <a:endParaRPr sz="1350">
              <a:latin typeface="Arial"/>
              <a:cs typeface="Arial"/>
            </a:endParaRPr>
          </a:p>
          <a:p>
            <a:pPr marL="181610" indent="-169545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182245" algn="l"/>
              </a:tabLst>
            </a:pPr>
            <a:r>
              <a:rPr sz="1200" spc="-5" dirty="0">
                <a:latin typeface="Arial"/>
                <a:cs typeface="Arial"/>
              </a:rPr>
              <a:t>Click </a:t>
            </a:r>
            <a:r>
              <a:rPr sz="1200" dirty="0">
                <a:latin typeface="Arial"/>
                <a:cs typeface="Arial"/>
              </a:rPr>
              <a:t>the </a:t>
            </a:r>
            <a:r>
              <a:rPr sz="1200" b="1" spc="-5" dirty="0">
                <a:latin typeface="Arial"/>
                <a:cs typeface="Arial"/>
              </a:rPr>
              <a:t>right </a:t>
            </a:r>
            <a:r>
              <a:rPr sz="1200" dirty="0">
                <a:latin typeface="Arial"/>
                <a:cs typeface="Arial"/>
              </a:rPr>
              <a:t>mouse </a:t>
            </a:r>
            <a:r>
              <a:rPr sz="1200" spc="-5" dirty="0">
                <a:latin typeface="Arial"/>
                <a:cs typeface="Arial"/>
              </a:rPr>
              <a:t>button.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40405" y="426973"/>
            <a:ext cx="22821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latin typeface="Arial"/>
                <a:cs typeface="Arial"/>
              </a:rPr>
              <a:t>AutoCAD </a:t>
            </a:r>
            <a:r>
              <a:rPr sz="1800" b="1" spc="-15" dirty="0">
                <a:latin typeface="Arial"/>
                <a:cs typeface="Arial"/>
              </a:rPr>
              <a:t>2D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Tutorial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52144" y="923544"/>
            <a:ext cx="5486400" cy="0"/>
          </a:xfrm>
          <a:custGeom>
            <a:avLst/>
            <a:gdLst/>
            <a:ahLst/>
            <a:cxnLst/>
            <a:rect l="l" t="t" r="r" b="b"/>
            <a:pathLst>
              <a:path w="5486400">
                <a:moveTo>
                  <a:pt x="0" y="0"/>
                </a:moveTo>
                <a:lnTo>
                  <a:pt x="5486400" y="0"/>
                </a:lnTo>
              </a:path>
            </a:pathLst>
          </a:custGeom>
          <a:ln w="571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597405" y="1170685"/>
            <a:ext cx="1530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9.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r>
              <a:rPr dirty="0"/>
              <a:t>- 115</a:t>
            </a:r>
            <a:r>
              <a:rPr spc="-40" dirty="0"/>
              <a:t> </a:t>
            </a:r>
            <a:r>
              <a:rPr dirty="0"/>
              <a:t>-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044700" y="1170685"/>
            <a:ext cx="3390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Pick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956814" y="1078483"/>
            <a:ext cx="2557780" cy="831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2600" marR="66040" indent="-466725">
              <a:lnSpc>
                <a:spcPct val="1504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A</a:t>
            </a:r>
            <a:r>
              <a:rPr sz="1200" spc="-110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point</a:t>
            </a:r>
            <a:r>
              <a:rPr sz="1200" spc="-65" dirty="0">
                <a:latin typeface="Arial"/>
                <a:cs typeface="Arial"/>
              </a:rPr>
              <a:t> </a:t>
            </a:r>
            <a:r>
              <a:rPr sz="1200" spc="-30" dirty="0">
                <a:latin typeface="Arial"/>
                <a:cs typeface="Arial"/>
              </a:rPr>
              <a:t>to</a:t>
            </a:r>
            <a:r>
              <a:rPr sz="1200" spc="-175" dirty="0">
                <a:latin typeface="Arial"/>
                <a:cs typeface="Arial"/>
              </a:rPr>
              <a:t> </a:t>
            </a:r>
            <a:r>
              <a:rPr sz="1200" spc="5" dirty="0">
                <a:latin typeface="Arial"/>
                <a:cs typeface="Arial"/>
              </a:rPr>
              <a:t>stretch</a:t>
            </a:r>
            <a:r>
              <a:rPr sz="1200" spc="-114" dirty="0">
                <a:latin typeface="Arial"/>
                <a:cs typeface="Arial"/>
              </a:rPr>
              <a:t> </a:t>
            </a:r>
            <a:r>
              <a:rPr sz="1200" spc="-30" dirty="0">
                <a:latin typeface="Arial"/>
                <a:cs typeface="Arial"/>
              </a:rPr>
              <a:t>to</a:t>
            </a:r>
            <a:r>
              <a:rPr sz="1200" spc="-100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Newpoint: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spc="-15" dirty="0">
                <a:latin typeface="Arial"/>
                <a:cs typeface="Arial"/>
              </a:rPr>
              <a:t>(</a:t>
            </a:r>
            <a:r>
              <a:rPr sz="1200" b="1" spc="-15" dirty="0">
                <a:latin typeface="Arial"/>
                <a:cs typeface="Arial"/>
              </a:rPr>
              <a:t>point</a:t>
            </a:r>
            <a:r>
              <a:rPr sz="1200" spc="-15" dirty="0">
                <a:latin typeface="Arial"/>
                <a:cs typeface="Arial"/>
              </a:rPr>
              <a:t>)  </a:t>
            </a:r>
            <a:r>
              <a:rPr sz="1200" spc="-25" dirty="0">
                <a:latin typeface="Arial"/>
                <a:cs typeface="Arial"/>
              </a:rPr>
              <a:t>or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1200" dirty="0">
                <a:latin typeface="Arial"/>
                <a:cs typeface="Arial"/>
              </a:rPr>
              <a:t>A</a:t>
            </a:r>
            <a:r>
              <a:rPr sz="1200" spc="-18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distance</a:t>
            </a:r>
            <a:r>
              <a:rPr sz="1200" spc="-120" dirty="0">
                <a:latin typeface="Arial"/>
                <a:cs typeface="Arial"/>
              </a:rPr>
              <a:t> </a:t>
            </a:r>
            <a:r>
              <a:rPr sz="1200" spc="-30" dirty="0">
                <a:latin typeface="Arial"/>
                <a:cs typeface="Arial"/>
              </a:rPr>
              <a:t>to</a:t>
            </a:r>
            <a:r>
              <a:rPr sz="1200" spc="-17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stretch.</a:t>
            </a:r>
            <a:r>
              <a:rPr sz="1200" spc="25" dirty="0">
                <a:latin typeface="Arial"/>
                <a:cs typeface="Arial"/>
              </a:rPr>
              <a:t> </a:t>
            </a:r>
            <a:r>
              <a:rPr sz="1200" spc="5" dirty="0">
                <a:latin typeface="Arial"/>
                <a:cs typeface="Arial"/>
              </a:rPr>
              <a:t>Newpoint:</a:t>
            </a:r>
            <a:r>
              <a:rPr sz="1200" spc="-12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@1&lt;0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97405" y="1701800"/>
            <a:ext cx="8293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59105" algn="l"/>
              </a:tabLst>
            </a:pPr>
            <a:r>
              <a:rPr sz="1200" spc="-5" dirty="0">
                <a:latin typeface="Arial"/>
                <a:cs typeface="Arial"/>
              </a:rPr>
              <a:t>10.	</a:t>
            </a:r>
            <a:r>
              <a:rPr sz="1200" b="1" spc="10" dirty="0">
                <a:latin typeface="Arial"/>
                <a:cs typeface="Arial"/>
              </a:rPr>
              <a:t>T</a:t>
            </a:r>
            <a:r>
              <a:rPr sz="1200" b="1" spc="-10" dirty="0">
                <a:latin typeface="Arial"/>
                <a:cs typeface="Arial"/>
              </a:rPr>
              <a:t>y</a:t>
            </a:r>
            <a:r>
              <a:rPr sz="1200" b="1" dirty="0">
                <a:latin typeface="Arial"/>
                <a:cs typeface="Arial"/>
              </a:rPr>
              <a:t>pe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97405" y="2162809"/>
            <a:ext cx="4641215" cy="737870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85"/>
              </a:spcBef>
            </a:pPr>
            <a:r>
              <a:rPr sz="1200" spc="-20" dirty="0">
                <a:latin typeface="Arial"/>
                <a:cs typeface="Arial"/>
              </a:rPr>
              <a:t>TIP: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ct val="107900"/>
              </a:lnSpc>
              <a:spcBef>
                <a:spcPts val="475"/>
              </a:spcBef>
            </a:pPr>
            <a:r>
              <a:rPr sz="1200" spc="-35" dirty="0">
                <a:latin typeface="Arial"/>
                <a:cs typeface="Arial"/>
              </a:rPr>
              <a:t>The</a:t>
            </a:r>
            <a:r>
              <a:rPr sz="1200" spc="-15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Stretchcommand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must</a:t>
            </a:r>
            <a:r>
              <a:rPr sz="1200" spc="-75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use</a:t>
            </a:r>
            <a:r>
              <a:rPr sz="1200" spc="-204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a</a:t>
            </a:r>
            <a:r>
              <a:rPr sz="1200" spc="-10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CROSSING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spc="15" dirty="0">
                <a:latin typeface="Arial"/>
                <a:cs typeface="Arial"/>
              </a:rPr>
              <a:t>windowor</a:t>
            </a:r>
            <a:r>
              <a:rPr sz="1200" spc="-100" dirty="0">
                <a:latin typeface="Arial"/>
                <a:cs typeface="Arial"/>
              </a:rPr>
              <a:t> </a:t>
            </a:r>
            <a:r>
              <a:rPr sz="1200" spc="-30" dirty="0">
                <a:latin typeface="Arial"/>
                <a:cs typeface="Arial"/>
              </a:rPr>
              <a:t>aCROSSING  </a:t>
            </a:r>
            <a:r>
              <a:rPr sz="1200" spc="-40" dirty="0">
                <a:latin typeface="Arial"/>
                <a:cs typeface="Arial"/>
              </a:rPr>
              <a:t>POLYGON</a:t>
            </a:r>
            <a:r>
              <a:rPr sz="1200" spc="-150" dirty="0">
                <a:latin typeface="Arial"/>
                <a:cs typeface="Arial"/>
              </a:rPr>
              <a:t> </a:t>
            </a:r>
            <a:r>
              <a:rPr sz="1200" spc="-30" dirty="0">
                <a:latin typeface="Arial"/>
                <a:cs typeface="Arial"/>
              </a:rPr>
              <a:t>window.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91355" y="2753105"/>
            <a:ext cx="285750" cy="2948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993406" y="6477000"/>
            <a:ext cx="2960100" cy="20292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40205" y="579373"/>
            <a:ext cx="5283835" cy="15786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4945" algn="ctr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latin typeface="Arial"/>
                <a:cs typeface="Arial"/>
              </a:rPr>
              <a:t>AutoCAD </a:t>
            </a:r>
            <a:r>
              <a:rPr sz="1800" b="1" spc="-15" dirty="0">
                <a:latin typeface="Arial"/>
                <a:cs typeface="Arial"/>
              </a:rPr>
              <a:t>2D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Tutorial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TRIM</a:t>
            </a:r>
            <a:r>
              <a:rPr sz="1800" b="1" spc="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10.6</a:t>
            </a:r>
            <a:endParaRPr sz="1800">
              <a:latin typeface="Arial"/>
              <a:cs typeface="Arial"/>
            </a:endParaRPr>
          </a:p>
          <a:p>
            <a:pPr marL="469265" marR="5080">
              <a:lnSpc>
                <a:spcPts val="1380"/>
              </a:lnSpc>
              <a:spcBef>
                <a:spcPts val="1465"/>
              </a:spcBef>
            </a:pPr>
            <a:r>
              <a:rPr sz="1200" spc="-5" dirty="0">
                <a:latin typeface="Arial"/>
                <a:cs typeface="Arial"/>
              </a:rPr>
              <a:t>The TRIM command allows you to trim objects in a drawing </a:t>
            </a:r>
            <a:r>
              <a:rPr sz="1200" dirty="0">
                <a:latin typeface="Arial"/>
                <a:cs typeface="Arial"/>
              </a:rPr>
              <a:t>so </a:t>
            </a:r>
            <a:r>
              <a:rPr sz="1200" spc="-5" dirty="0">
                <a:latin typeface="Arial"/>
                <a:cs typeface="Arial"/>
              </a:rPr>
              <a:t>they </a:t>
            </a:r>
            <a:r>
              <a:rPr sz="1200" spc="-10" dirty="0">
                <a:latin typeface="Arial"/>
                <a:cs typeface="Arial"/>
              </a:rPr>
              <a:t>end  </a:t>
            </a:r>
            <a:r>
              <a:rPr sz="1200" spc="-5" dirty="0">
                <a:latin typeface="Arial"/>
                <a:cs typeface="Arial"/>
              </a:rPr>
              <a:t>precisely </a:t>
            </a:r>
            <a:r>
              <a:rPr sz="1200" dirty="0">
                <a:latin typeface="Arial"/>
                <a:cs typeface="Arial"/>
              </a:rPr>
              <a:t>at </a:t>
            </a:r>
            <a:r>
              <a:rPr sz="1200" spc="-5" dirty="0">
                <a:latin typeface="Arial"/>
                <a:cs typeface="Arial"/>
              </a:rPr>
              <a:t>a </a:t>
            </a:r>
            <a:r>
              <a:rPr sz="1200" dirty="0">
                <a:latin typeface="Arial"/>
                <a:cs typeface="Arial"/>
              </a:rPr>
              <a:t>cutting </a:t>
            </a:r>
            <a:r>
              <a:rPr sz="1200" spc="-5" dirty="0">
                <a:latin typeface="Arial"/>
                <a:cs typeface="Arial"/>
              </a:rPr>
              <a:t>edge defined by one or more other objects in </a:t>
            </a:r>
            <a:r>
              <a:rPr sz="1200" dirty="0">
                <a:latin typeface="Arial"/>
                <a:cs typeface="Arial"/>
              </a:rPr>
              <a:t>the  </a:t>
            </a:r>
            <a:r>
              <a:rPr sz="1200" spc="5" dirty="0">
                <a:latin typeface="Arial"/>
                <a:cs typeface="Arial"/>
              </a:rPr>
              <a:t>drawing.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711955" y="9426786"/>
            <a:ext cx="361950" cy="194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r>
              <a:rPr sz="1200" dirty="0">
                <a:latin typeface="Times New Roman"/>
                <a:cs typeface="Times New Roman"/>
              </a:rPr>
              <a:t>- 80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-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11705" y="2229104"/>
            <a:ext cx="9340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6235" algn="l"/>
              </a:tabLst>
            </a:pPr>
            <a:r>
              <a:rPr sz="1200" spc="10" dirty="0">
                <a:latin typeface="Arial"/>
                <a:cs typeface="Arial"/>
              </a:rPr>
              <a:t>1</a:t>
            </a:r>
            <a:r>
              <a:rPr sz="1200" dirty="0">
                <a:latin typeface="Arial"/>
                <a:cs typeface="Arial"/>
              </a:rPr>
              <a:t>.	</a:t>
            </a:r>
            <a:r>
              <a:rPr sz="1200" b="1" spc="15" dirty="0">
                <a:latin typeface="Arial"/>
                <a:cs typeface="Arial"/>
              </a:rPr>
              <a:t>C</a:t>
            </a:r>
            <a:r>
              <a:rPr sz="1200" b="1" spc="-5" dirty="0">
                <a:latin typeface="Arial"/>
                <a:cs typeface="Arial"/>
              </a:rPr>
              <a:t>h</a:t>
            </a:r>
            <a:r>
              <a:rPr sz="1200" b="1" spc="10" dirty="0">
                <a:latin typeface="Arial"/>
                <a:cs typeface="Arial"/>
              </a:rPr>
              <a:t>o</a:t>
            </a:r>
            <a:r>
              <a:rPr sz="1200" b="1" dirty="0">
                <a:latin typeface="Arial"/>
                <a:cs typeface="Arial"/>
              </a:rPr>
              <a:t>o</a:t>
            </a:r>
            <a:r>
              <a:rPr sz="1200" b="1" spc="5" dirty="0">
                <a:latin typeface="Arial"/>
                <a:cs typeface="Arial"/>
              </a:rPr>
              <a:t>s</a:t>
            </a:r>
            <a:r>
              <a:rPr sz="1200" b="1" spc="-5" dirty="0">
                <a:latin typeface="Arial"/>
                <a:cs typeface="Arial"/>
              </a:rPr>
              <a:t>e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965195" y="2229104"/>
            <a:ext cx="3208655" cy="41490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latin typeface="Arial"/>
                <a:cs typeface="Arial"/>
              </a:rPr>
              <a:t>Modify,</a:t>
            </a:r>
            <a:r>
              <a:rPr sz="1200" spc="15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Trim.</a:t>
            </a:r>
            <a:endParaRPr sz="1200">
              <a:latin typeface="Arial"/>
              <a:cs typeface="Arial"/>
            </a:endParaRPr>
          </a:p>
          <a:p>
            <a:pPr marL="473075">
              <a:lnSpc>
                <a:spcPct val="100000"/>
              </a:lnSpc>
              <a:spcBef>
                <a:spcPts val="875"/>
              </a:spcBef>
            </a:pPr>
            <a:r>
              <a:rPr sz="1200" b="1" spc="-5" dirty="0">
                <a:latin typeface="Arial"/>
                <a:cs typeface="Arial"/>
              </a:rPr>
              <a:t>or</a:t>
            </a:r>
            <a:endParaRPr sz="1200">
              <a:latin typeface="Arial"/>
              <a:cs typeface="Arial"/>
            </a:endParaRPr>
          </a:p>
          <a:p>
            <a:pPr marL="15240">
              <a:lnSpc>
                <a:spcPct val="100000"/>
              </a:lnSpc>
              <a:spcBef>
                <a:spcPts val="810"/>
              </a:spcBef>
            </a:pPr>
            <a:r>
              <a:rPr sz="1200" spc="-15" dirty="0">
                <a:latin typeface="Arial"/>
                <a:cs typeface="Arial"/>
              </a:rPr>
              <a:t>the Trim</a:t>
            </a:r>
            <a:r>
              <a:rPr sz="1200" spc="-90" dirty="0">
                <a:latin typeface="Arial"/>
                <a:cs typeface="Arial"/>
              </a:rPr>
              <a:t> </a:t>
            </a:r>
            <a:r>
              <a:rPr sz="1200" spc="-15" dirty="0">
                <a:latin typeface="Arial"/>
                <a:cs typeface="Arial"/>
              </a:rPr>
              <a:t>icon.</a:t>
            </a:r>
            <a:endParaRPr sz="1200">
              <a:latin typeface="Arial"/>
              <a:cs typeface="Arial"/>
            </a:endParaRPr>
          </a:p>
          <a:p>
            <a:pPr marL="15875" marR="1156335" indent="635">
              <a:lnSpc>
                <a:spcPct val="156300"/>
              </a:lnSpc>
              <a:spcBef>
                <a:spcPts val="70"/>
              </a:spcBef>
            </a:pPr>
            <a:r>
              <a:rPr sz="1200" dirty="0">
                <a:latin typeface="Arial"/>
                <a:cs typeface="Arial"/>
              </a:rPr>
              <a:t>TRIM at </a:t>
            </a:r>
            <a:r>
              <a:rPr sz="1200" spc="-5" dirty="0">
                <a:latin typeface="Arial"/>
                <a:cs typeface="Arial"/>
              </a:rPr>
              <a:t>the command</a:t>
            </a:r>
            <a:r>
              <a:rPr sz="1200" spc="-10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prompt  </a:t>
            </a:r>
            <a:r>
              <a:rPr sz="1200" spc="-15" dirty="0">
                <a:latin typeface="Arial"/>
                <a:cs typeface="Arial"/>
              </a:rPr>
              <a:t>Command: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b="1" spc="-15" dirty="0">
                <a:latin typeface="Arial"/>
                <a:cs typeface="Arial"/>
              </a:rPr>
              <a:t>TRIM</a:t>
            </a:r>
            <a:endParaRPr sz="1200">
              <a:latin typeface="Arial"/>
              <a:cs typeface="Arial"/>
            </a:endParaRPr>
          </a:p>
          <a:p>
            <a:pPr marL="15875">
              <a:lnSpc>
                <a:spcPct val="100000"/>
              </a:lnSpc>
              <a:spcBef>
                <a:spcPts val="885"/>
              </a:spcBef>
            </a:pPr>
            <a:r>
              <a:rPr sz="1200" spc="-5" dirty="0">
                <a:latin typeface="Arial"/>
                <a:cs typeface="Arial"/>
              </a:rPr>
              <a:t>Select cutting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edge(s)...</a:t>
            </a:r>
            <a:endParaRPr sz="1200">
              <a:latin typeface="Arial"/>
              <a:cs typeface="Arial"/>
            </a:endParaRPr>
          </a:p>
          <a:p>
            <a:pPr marL="15875" marR="1007744" indent="635">
              <a:lnSpc>
                <a:spcPct val="156300"/>
              </a:lnSpc>
            </a:pPr>
            <a:r>
              <a:rPr sz="1200" spc="-5" dirty="0">
                <a:latin typeface="Arial"/>
                <a:cs typeface="Arial"/>
              </a:rPr>
              <a:t>The</a:t>
            </a:r>
            <a:r>
              <a:rPr sz="1200" spc="-5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CUTTING</a:t>
            </a:r>
            <a:r>
              <a:rPr sz="1200" spc="-5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edge</a:t>
            </a:r>
            <a:r>
              <a:rPr sz="1200" spc="-5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to</a:t>
            </a:r>
            <a:r>
              <a:rPr sz="1200" spc="-5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extend</a:t>
            </a:r>
            <a:r>
              <a:rPr sz="1200" spc="-5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to  Select </a:t>
            </a:r>
            <a:r>
              <a:rPr sz="1200" dirty="0">
                <a:latin typeface="Arial"/>
                <a:cs typeface="Arial"/>
              </a:rPr>
              <a:t>objects:</a:t>
            </a:r>
            <a:r>
              <a:rPr sz="1200" spc="-8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(</a:t>
            </a:r>
            <a:r>
              <a:rPr sz="1200" b="1" spc="-10" dirty="0">
                <a:latin typeface="Arial"/>
                <a:cs typeface="Arial"/>
              </a:rPr>
              <a:t>select</a:t>
            </a:r>
            <a:r>
              <a:rPr sz="1200" spc="-10" dirty="0">
                <a:latin typeface="Arial"/>
                <a:cs typeface="Arial"/>
              </a:rPr>
              <a:t>)</a:t>
            </a:r>
            <a:endParaRPr sz="1200">
              <a:latin typeface="Arial"/>
              <a:cs typeface="Arial"/>
            </a:endParaRPr>
          </a:p>
          <a:p>
            <a:pPr marL="15875" marR="929640" indent="635">
              <a:lnSpc>
                <a:spcPct val="156300"/>
              </a:lnSpc>
              <a:spcBef>
                <a:spcPts val="60"/>
              </a:spcBef>
            </a:pPr>
            <a:r>
              <a:rPr sz="1200" spc="-15" dirty="0">
                <a:latin typeface="Arial"/>
                <a:cs typeface="Arial"/>
              </a:rPr>
              <a:t>ENTER </a:t>
            </a:r>
            <a:r>
              <a:rPr sz="1200" spc="-10" dirty="0">
                <a:latin typeface="Arial"/>
                <a:cs typeface="Arial"/>
              </a:rPr>
              <a:t>to </a:t>
            </a:r>
            <a:r>
              <a:rPr sz="1200" spc="-15" dirty="0">
                <a:latin typeface="Arial"/>
                <a:cs typeface="Arial"/>
              </a:rPr>
              <a:t>accept </a:t>
            </a:r>
            <a:r>
              <a:rPr sz="1200" spc="-10" dirty="0">
                <a:latin typeface="Arial"/>
                <a:cs typeface="Arial"/>
              </a:rPr>
              <a:t>the cutting</a:t>
            </a:r>
            <a:r>
              <a:rPr sz="1200" spc="-155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edge  </a:t>
            </a:r>
            <a:r>
              <a:rPr sz="1200" spc="-5" dirty="0">
                <a:latin typeface="Arial"/>
                <a:cs typeface="Arial"/>
              </a:rPr>
              <a:t>Select </a:t>
            </a:r>
            <a:r>
              <a:rPr sz="1200" dirty="0">
                <a:latin typeface="Arial"/>
                <a:cs typeface="Arial"/>
              </a:rPr>
              <a:t>objects: </a:t>
            </a:r>
            <a:r>
              <a:rPr sz="1200" spc="-5" dirty="0">
                <a:latin typeface="Arial"/>
                <a:cs typeface="Arial"/>
              </a:rPr>
              <a:t>(</a:t>
            </a:r>
            <a:r>
              <a:rPr sz="1200" b="1" spc="-5" dirty="0">
                <a:latin typeface="Arial"/>
                <a:cs typeface="Arial"/>
              </a:rPr>
              <a:t>press enter</a:t>
            </a:r>
            <a:r>
              <a:rPr sz="1200" spc="-5" dirty="0">
                <a:latin typeface="Arial"/>
                <a:cs typeface="Arial"/>
              </a:rPr>
              <a:t>)  </a:t>
            </a:r>
            <a:r>
              <a:rPr sz="1200" dirty="0">
                <a:latin typeface="Arial"/>
                <a:cs typeface="Arial"/>
              </a:rPr>
              <a:t>Objects to</a:t>
            </a:r>
            <a:r>
              <a:rPr sz="1200" spc="-9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trim</a:t>
            </a:r>
            <a:endParaRPr sz="1200">
              <a:latin typeface="Arial"/>
              <a:cs typeface="Arial"/>
            </a:endParaRPr>
          </a:p>
          <a:p>
            <a:pPr marL="15875" marR="5080">
              <a:lnSpc>
                <a:spcPts val="1350"/>
              </a:lnSpc>
              <a:spcBef>
                <a:spcPts val="1050"/>
              </a:spcBef>
            </a:pPr>
            <a:r>
              <a:rPr sz="1200" spc="-15" dirty="0">
                <a:latin typeface="Arial"/>
                <a:cs typeface="Arial"/>
              </a:rPr>
              <a:t>&lt;Select object </a:t>
            </a:r>
            <a:r>
              <a:rPr sz="1200" spc="-5" dirty="0">
                <a:latin typeface="Arial"/>
                <a:cs typeface="Arial"/>
              </a:rPr>
              <a:t>to </a:t>
            </a:r>
            <a:r>
              <a:rPr sz="1200" spc="-10" dirty="0">
                <a:latin typeface="Arial"/>
                <a:cs typeface="Arial"/>
              </a:rPr>
              <a:t>trim&gt; </a:t>
            </a:r>
            <a:r>
              <a:rPr sz="1200" dirty="0">
                <a:latin typeface="Arial"/>
                <a:cs typeface="Arial"/>
              </a:rPr>
              <a:t>/ </a:t>
            </a:r>
            <a:r>
              <a:rPr sz="1200" spc="-15" dirty="0">
                <a:latin typeface="Arial"/>
                <a:cs typeface="Arial"/>
              </a:rPr>
              <a:t>Project </a:t>
            </a:r>
            <a:r>
              <a:rPr sz="1200" dirty="0">
                <a:latin typeface="Arial"/>
                <a:cs typeface="Arial"/>
              </a:rPr>
              <a:t>/ </a:t>
            </a:r>
            <a:r>
              <a:rPr sz="1200" spc="-5" dirty="0">
                <a:latin typeface="Arial"/>
                <a:cs typeface="Arial"/>
              </a:rPr>
              <a:t>Edge </a:t>
            </a:r>
            <a:r>
              <a:rPr sz="1200" dirty="0">
                <a:latin typeface="Arial"/>
                <a:cs typeface="Arial"/>
              </a:rPr>
              <a:t>/ </a:t>
            </a:r>
            <a:r>
              <a:rPr sz="1200" spc="-10" dirty="0">
                <a:latin typeface="Arial"/>
                <a:cs typeface="Arial"/>
              </a:rPr>
              <a:t>Undo:  </a:t>
            </a:r>
            <a:r>
              <a:rPr sz="1200" spc="-5" dirty="0">
                <a:latin typeface="Arial"/>
                <a:cs typeface="Arial"/>
              </a:rPr>
              <a:t>Select an object, enter an option, or press</a:t>
            </a:r>
            <a:r>
              <a:rPr sz="1200" spc="-24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enter</a:t>
            </a:r>
            <a:endParaRPr sz="1200">
              <a:latin typeface="Arial"/>
              <a:cs typeface="Arial"/>
            </a:endParaRPr>
          </a:p>
          <a:p>
            <a:pPr marL="15875" marR="187960" indent="635">
              <a:lnSpc>
                <a:spcPct val="156300"/>
              </a:lnSpc>
            </a:pPr>
            <a:r>
              <a:rPr sz="1200" spc="-15" dirty="0">
                <a:latin typeface="Arial"/>
                <a:cs typeface="Arial"/>
              </a:rPr>
              <a:t>ENTER when you </a:t>
            </a:r>
            <a:r>
              <a:rPr sz="1200" spc="-10" dirty="0">
                <a:latin typeface="Arial"/>
                <a:cs typeface="Arial"/>
              </a:rPr>
              <a:t>are </a:t>
            </a:r>
            <a:r>
              <a:rPr sz="1200" spc="-15" dirty="0">
                <a:latin typeface="Arial"/>
                <a:cs typeface="Arial"/>
              </a:rPr>
              <a:t>done choosing </a:t>
            </a:r>
            <a:r>
              <a:rPr sz="1200" spc="-5" dirty="0">
                <a:latin typeface="Arial"/>
                <a:cs typeface="Arial"/>
              </a:rPr>
              <a:t>objects  Select object </a:t>
            </a:r>
            <a:r>
              <a:rPr sz="1200" dirty="0">
                <a:latin typeface="Arial"/>
                <a:cs typeface="Arial"/>
              </a:rPr>
              <a:t>to </a:t>
            </a:r>
            <a:r>
              <a:rPr sz="1200" spc="-10" dirty="0">
                <a:latin typeface="Arial"/>
                <a:cs typeface="Arial"/>
              </a:rPr>
              <a:t>trim/Undo: </a:t>
            </a:r>
            <a:r>
              <a:rPr sz="1200" spc="-20" dirty="0">
                <a:latin typeface="Arial"/>
                <a:cs typeface="Arial"/>
              </a:rPr>
              <a:t>(</a:t>
            </a:r>
            <a:r>
              <a:rPr sz="1200" b="1" spc="-20" dirty="0">
                <a:latin typeface="Arial"/>
                <a:cs typeface="Arial"/>
              </a:rPr>
              <a:t>press</a:t>
            </a:r>
            <a:r>
              <a:rPr sz="1200" b="1" spc="-4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enter</a:t>
            </a:r>
            <a:r>
              <a:rPr sz="1200" spc="-5" dirty="0">
                <a:latin typeface="Arial"/>
                <a:cs typeface="Arial"/>
              </a:rPr>
              <a:t>)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11705" y="2808985"/>
            <a:ext cx="727710" cy="503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235" indent="-344170">
              <a:lnSpc>
                <a:spcPct val="100000"/>
              </a:lnSpc>
              <a:spcBef>
                <a:spcPts val="100"/>
              </a:spcBef>
              <a:buFont typeface="Arial"/>
              <a:buAutoNum type="arabicPeriod" startAt="2"/>
              <a:tabLst>
                <a:tab pos="356235" algn="l"/>
                <a:tab pos="356870" algn="l"/>
              </a:tabLst>
            </a:pPr>
            <a:r>
              <a:rPr sz="1200" b="1" spc="-20" dirty="0">
                <a:latin typeface="Arial"/>
                <a:cs typeface="Arial"/>
              </a:rPr>
              <a:t>C</a:t>
            </a:r>
            <a:r>
              <a:rPr sz="1200" b="1" spc="-10" dirty="0">
                <a:latin typeface="Arial"/>
                <a:cs typeface="Arial"/>
              </a:rPr>
              <a:t>li</a:t>
            </a:r>
            <a:r>
              <a:rPr sz="1200" b="1" spc="-20" dirty="0">
                <a:latin typeface="Arial"/>
                <a:cs typeface="Arial"/>
              </a:rPr>
              <a:t>c</a:t>
            </a:r>
            <a:r>
              <a:rPr sz="1200" b="1" spc="-5" dirty="0">
                <a:latin typeface="Arial"/>
                <a:cs typeface="Arial"/>
              </a:rPr>
              <a:t>k</a:t>
            </a:r>
            <a:endParaRPr sz="1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880"/>
              </a:spcBef>
              <a:buFont typeface="Arial"/>
              <a:buAutoNum type="arabicPeriod" startAt="2"/>
              <a:tabLst>
                <a:tab pos="354965" algn="l"/>
                <a:tab pos="355600" algn="l"/>
              </a:tabLst>
            </a:pPr>
            <a:r>
              <a:rPr sz="1200" b="1" spc="10" dirty="0">
                <a:latin typeface="Arial"/>
                <a:cs typeface="Arial"/>
              </a:rPr>
              <a:t>T</a:t>
            </a:r>
            <a:r>
              <a:rPr sz="1200" b="1" spc="-10" dirty="0">
                <a:latin typeface="Arial"/>
                <a:cs typeface="Arial"/>
              </a:rPr>
              <a:t>y</a:t>
            </a:r>
            <a:r>
              <a:rPr sz="1200" b="1" spc="10" dirty="0">
                <a:latin typeface="Arial"/>
                <a:cs typeface="Arial"/>
              </a:rPr>
              <a:t>p</a:t>
            </a:r>
            <a:r>
              <a:rPr sz="1200" b="1" spc="-5" dirty="0">
                <a:latin typeface="Arial"/>
                <a:cs typeface="Arial"/>
              </a:rPr>
              <a:t>e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711705" y="3970273"/>
            <a:ext cx="6826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6235" algn="l"/>
              </a:tabLst>
            </a:pPr>
            <a:r>
              <a:rPr sz="1200" spc="10" dirty="0">
                <a:latin typeface="Arial"/>
                <a:cs typeface="Arial"/>
              </a:rPr>
              <a:t>4</a:t>
            </a:r>
            <a:r>
              <a:rPr sz="1200" dirty="0">
                <a:latin typeface="Arial"/>
                <a:cs typeface="Arial"/>
              </a:rPr>
              <a:t>.	</a:t>
            </a:r>
            <a:r>
              <a:rPr sz="1200" b="1" spc="-5" dirty="0">
                <a:latin typeface="Arial"/>
                <a:cs typeface="Arial"/>
              </a:rPr>
              <a:t>Pick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711705" y="4550155"/>
            <a:ext cx="7854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6235" algn="l"/>
              </a:tabLst>
            </a:pPr>
            <a:r>
              <a:rPr sz="1200" spc="10" dirty="0">
                <a:latin typeface="Arial"/>
                <a:cs typeface="Arial"/>
              </a:rPr>
              <a:t>5</a:t>
            </a:r>
            <a:r>
              <a:rPr sz="1200" dirty="0">
                <a:latin typeface="Arial"/>
                <a:cs typeface="Arial"/>
              </a:rPr>
              <a:t>.	</a:t>
            </a:r>
            <a:r>
              <a:rPr sz="1200" b="1" spc="-5" dirty="0">
                <a:latin typeface="Arial"/>
                <a:cs typeface="Arial"/>
              </a:rPr>
              <a:t>Press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711705" y="5121655"/>
            <a:ext cx="6826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6235" algn="l"/>
              </a:tabLst>
            </a:pPr>
            <a:r>
              <a:rPr sz="1200" spc="10" dirty="0">
                <a:latin typeface="Arial"/>
                <a:cs typeface="Arial"/>
              </a:rPr>
              <a:t>6</a:t>
            </a:r>
            <a:r>
              <a:rPr sz="1200" dirty="0">
                <a:latin typeface="Arial"/>
                <a:cs typeface="Arial"/>
              </a:rPr>
              <a:t>.	</a:t>
            </a:r>
            <a:r>
              <a:rPr sz="1200" b="1" spc="-5" dirty="0">
                <a:latin typeface="Arial"/>
                <a:cs typeface="Arial"/>
              </a:rPr>
              <a:t>Pick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711705" y="5883655"/>
            <a:ext cx="7854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6235" algn="l"/>
              </a:tabLst>
            </a:pPr>
            <a:r>
              <a:rPr sz="1200" spc="10" dirty="0">
                <a:latin typeface="Arial"/>
                <a:cs typeface="Arial"/>
              </a:rPr>
              <a:t>7</a:t>
            </a:r>
            <a:r>
              <a:rPr sz="1200" dirty="0">
                <a:latin typeface="Arial"/>
                <a:cs typeface="Arial"/>
              </a:rPr>
              <a:t>.	</a:t>
            </a:r>
            <a:r>
              <a:rPr sz="1200" b="1" spc="-5" dirty="0">
                <a:latin typeface="Arial"/>
                <a:cs typeface="Arial"/>
              </a:rPr>
              <a:t>Press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150355" y="6577838"/>
            <a:ext cx="841375" cy="59182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 marR="5080">
              <a:lnSpc>
                <a:spcPts val="1090"/>
              </a:lnSpc>
              <a:spcBef>
                <a:spcPts val="175"/>
              </a:spcBef>
            </a:pPr>
            <a:r>
              <a:rPr sz="950" i="1" spc="5" dirty="0">
                <a:latin typeface="Arial"/>
                <a:cs typeface="Arial"/>
              </a:rPr>
              <a:t>Lines</a:t>
            </a:r>
            <a:r>
              <a:rPr sz="950" i="1" spc="-40" dirty="0">
                <a:latin typeface="Arial"/>
                <a:cs typeface="Arial"/>
              </a:rPr>
              <a:t> </a:t>
            </a:r>
            <a:r>
              <a:rPr sz="950" i="1" spc="5" dirty="0">
                <a:latin typeface="Arial"/>
                <a:cs typeface="Arial"/>
              </a:rPr>
              <a:t>Trimmed  </a:t>
            </a:r>
            <a:r>
              <a:rPr sz="950" i="1" spc="-5" dirty="0">
                <a:latin typeface="Arial"/>
                <a:cs typeface="Arial"/>
              </a:rPr>
              <a:t>to </a:t>
            </a:r>
            <a:r>
              <a:rPr sz="950" i="1" dirty="0">
                <a:latin typeface="Arial"/>
                <a:cs typeface="Arial"/>
              </a:rPr>
              <a:t>an</a:t>
            </a:r>
            <a:r>
              <a:rPr sz="950" i="1" spc="20" dirty="0">
                <a:latin typeface="Arial"/>
                <a:cs typeface="Arial"/>
              </a:rPr>
              <a:t> </a:t>
            </a:r>
            <a:r>
              <a:rPr sz="950" i="1" spc="-10" dirty="0">
                <a:latin typeface="Arial"/>
                <a:cs typeface="Arial"/>
              </a:rPr>
              <a:t>Arc</a:t>
            </a:r>
            <a:endParaRPr sz="950">
              <a:latin typeface="Arial"/>
              <a:cs typeface="Arial"/>
            </a:endParaRPr>
          </a:p>
          <a:p>
            <a:pPr marL="12700" marR="67310">
              <a:lnSpc>
                <a:spcPts val="1100"/>
              </a:lnSpc>
              <a:spcBef>
                <a:spcPts val="25"/>
              </a:spcBef>
            </a:pPr>
            <a:r>
              <a:rPr sz="950" i="1" spc="10" dirty="0">
                <a:latin typeface="Arial"/>
                <a:cs typeface="Arial"/>
              </a:rPr>
              <a:t>(Arc </a:t>
            </a:r>
            <a:r>
              <a:rPr sz="950" i="1" spc="5" dirty="0">
                <a:latin typeface="Arial"/>
                <a:cs typeface="Arial"/>
              </a:rPr>
              <a:t>is</a:t>
            </a:r>
            <a:r>
              <a:rPr sz="950" i="1" spc="-55" dirty="0">
                <a:latin typeface="Arial"/>
                <a:cs typeface="Arial"/>
              </a:rPr>
              <a:t> </a:t>
            </a:r>
            <a:r>
              <a:rPr sz="950" i="1" spc="5" dirty="0">
                <a:latin typeface="Arial"/>
                <a:cs typeface="Arial"/>
              </a:rPr>
              <a:t>cutting  </a:t>
            </a:r>
            <a:r>
              <a:rPr sz="950" i="1" spc="-5" dirty="0">
                <a:latin typeface="Arial"/>
                <a:cs typeface="Arial"/>
              </a:rPr>
              <a:t>edge)</a:t>
            </a:r>
            <a:endParaRPr sz="9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368805" y="8766302"/>
            <a:ext cx="428434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20" dirty="0">
                <a:latin typeface="Arial"/>
                <a:cs typeface="Arial"/>
              </a:rPr>
              <a:t>TIP: </a:t>
            </a:r>
            <a:r>
              <a:rPr sz="1200" spc="-5" dirty="0">
                <a:latin typeface="Arial"/>
                <a:cs typeface="Arial"/>
              </a:rPr>
              <a:t>Hold </a:t>
            </a:r>
            <a:r>
              <a:rPr sz="1200" dirty="0">
                <a:latin typeface="Arial"/>
                <a:cs typeface="Arial"/>
              </a:rPr>
              <a:t>the SHIFT key to interactively </a:t>
            </a:r>
            <a:r>
              <a:rPr sz="1200" spc="-5" dirty="0">
                <a:latin typeface="Arial"/>
                <a:cs typeface="Arial"/>
              </a:rPr>
              <a:t>extend instead </a:t>
            </a:r>
            <a:r>
              <a:rPr sz="1200" dirty="0">
                <a:latin typeface="Arial"/>
                <a:cs typeface="Arial"/>
              </a:rPr>
              <a:t>of</a:t>
            </a:r>
            <a:r>
              <a:rPr sz="1200" spc="-229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trim.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06500" y="426973"/>
            <a:ext cx="3815715" cy="9855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46225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latin typeface="Arial"/>
                <a:cs typeface="Arial"/>
              </a:rPr>
              <a:t>AutoCAD </a:t>
            </a:r>
            <a:r>
              <a:rPr sz="1800" b="1" spc="-15" dirty="0">
                <a:latin typeface="Arial"/>
                <a:cs typeface="Arial"/>
              </a:rPr>
              <a:t>2D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Tutorial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b="1" spc="-30" dirty="0">
                <a:latin typeface="Arial"/>
                <a:cs typeface="Arial"/>
              </a:rPr>
              <a:t>Break</a:t>
            </a:r>
            <a:r>
              <a:rPr sz="1800" b="1" spc="-165" dirty="0">
                <a:latin typeface="Arial"/>
                <a:cs typeface="Arial"/>
              </a:rPr>
              <a:t> </a:t>
            </a:r>
            <a:r>
              <a:rPr sz="1800" b="1" spc="10" dirty="0">
                <a:latin typeface="Arial"/>
                <a:cs typeface="Arial"/>
              </a:rPr>
              <a:t>13.1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057650" y="2334005"/>
            <a:ext cx="295655" cy="3139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605025" y="1922780"/>
            <a:ext cx="1530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1.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52320" y="1922780"/>
            <a:ext cx="5918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5" dirty="0">
                <a:latin typeface="Arial"/>
                <a:cs typeface="Arial"/>
              </a:rPr>
              <a:t>C</a:t>
            </a:r>
            <a:r>
              <a:rPr sz="1200" b="1" spc="15" dirty="0">
                <a:latin typeface="Arial"/>
                <a:cs typeface="Arial"/>
              </a:rPr>
              <a:t>h</a:t>
            </a:r>
            <a:r>
              <a:rPr sz="1200" b="1" spc="10" dirty="0">
                <a:latin typeface="Arial"/>
                <a:cs typeface="Arial"/>
              </a:rPr>
              <a:t>o</a:t>
            </a:r>
            <a:r>
              <a:rPr sz="1200" b="1" spc="15" dirty="0">
                <a:latin typeface="Arial"/>
                <a:cs typeface="Arial"/>
              </a:rPr>
              <a:t>o</a:t>
            </a:r>
            <a:r>
              <a:rPr sz="1200" b="1" spc="-10" dirty="0">
                <a:latin typeface="Arial"/>
                <a:cs typeface="Arial"/>
              </a:rPr>
              <a:t>se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957576" y="1922780"/>
            <a:ext cx="3530600" cy="224663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481965" marR="2562225" indent="-463550">
              <a:lnSpc>
                <a:spcPts val="1380"/>
              </a:lnSpc>
              <a:spcBef>
                <a:spcPts val="195"/>
              </a:spcBef>
            </a:pPr>
            <a:r>
              <a:rPr sz="1200" spc="-30" dirty="0">
                <a:latin typeface="Arial"/>
                <a:cs typeface="Arial"/>
              </a:rPr>
              <a:t>Modify,</a:t>
            </a:r>
            <a:r>
              <a:rPr sz="1200" spc="-90" dirty="0">
                <a:latin typeface="Arial"/>
                <a:cs typeface="Arial"/>
              </a:rPr>
              <a:t> </a:t>
            </a:r>
            <a:r>
              <a:rPr sz="1200" spc="-15" dirty="0">
                <a:latin typeface="Arial"/>
                <a:cs typeface="Arial"/>
              </a:rPr>
              <a:t>Break.  </a:t>
            </a:r>
            <a:r>
              <a:rPr sz="1200" spc="-25" dirty="0">
                <a:latin typeface="Arial"/>
                <a:cs typeface="Arial"/>
              </a:rPr>
              <a:t>or</a:t>
            </a:r>
            <a:endParaRPr sz="1200">
              <a:latin typeface="Arial"/>
              <a:cs typeface="Arial"/>
            </a:endParaRPr>
          </a:p>
          <a:p>
            <a:pPr marL="13335">
              <a:lnSpc>
                <a:spcPct val="100000"/>
              </a:lnSpc>
              <a:spcBef>
                <a:spcPts val="515"/>
              </a:spcBef>
            </a:pPr>
            <a:r>
              <a:rPr sz="1200" spc="-30" dirty="0">
                <a:latin typeface="Arial"/>
                <a:cs typeface="Arial"/>
              </a:rPr>
              <a:t>the </a:t>
            </a:r>
            <a:r>
              <a:rPr sz="1200" spc="-5" dirty="0">
                <a:latin typeface="Arial"/>
                <a:cs typeface="Arial"/>
              </a:rPr>
              <a:t>Break</a:t>
            </a:r>
            <a:r>
              <a:rPr sz="1200" spc="-229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icon.</a:t>
            </a:r>
            <a:endParaRPr sz="1200">
              <a:latin typeface="Arial"/>
              <a:cs typeface="Arial"/>
            </a:endParaRPr>
          </a:p>
          <a:p>
            <a:pPr marL="481965">
              <a:lnSpc>
                <a:spcPct val="100000"/>
              </a:lnSpc>
              <a:spcBef>
                <a:spcPts val="710"/>
              </a:spcBef>
            </a:pPr>
            <a:r>
              <a:rPr sz="1200" spc="-25" dirty="0">
                <a:latin typeface="Arial"/>
                <a:cs typeface="Arial"/>
              </a:rPr>
              <a:t>or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sz="1200" dirty="0">
                <a:latin typeface="Arial"/>
                <a:cs typeface="Arial"/>
              </a:rPr>
              <a:t>BREAK</a:t>
            </a:r>
            <a:r>
              <a:rPr sz="1200" spc="-114" dirty="0">
                <a:latin typeface="Arial"/>
                <a:cs typeface="Arial"/>
              </a:rPr>
              <a:t> </a:t>
            </a:r>
            <a:r>
              <a:rPr sz="1200" spc="5" dirty="0">
                <a:latin typeface="Arial"/>
                <a:cs typeface="Arial"/>
              </a:rPr>
              <a:t>at</a:t>
            </a:r>
            <a:r>
              <a:rPr sz="1200" spc="-85" dirty="0">
                <a:latin typeface="Arial"/>
                <a:cs typeface="Arial"/>
              </a:rPr>
              <a:t> </a:t>
            </a:r>
            <a:r>
              <a:rPr sz="1200" spc="-30" dirty="0">
                <a:latin typeface="Arial"/>
                <a:cs typeface="Arial"/>
              </a:rPr>
              <a:t>the</a:t>
            </a:r>
            <a:r>
              <a:rPr sz="1200" spc="-70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command</a:t>
            </a:r>
            <a:r>
              <a:rPr sz="1200" spc="-6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prompt.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Command: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BREAK</a:t>
            </a:r>
            <a:endParaRPr sz="1200">
              <a:latin typeface="Arial"/>
              <a:cs typeface="Arial"/>
            </a:endParaRPr>
          </a:p>
          <a:p>
            <a:pPr marL="24130">
              <a:lnSpc>
                <a:spcPct val="100000"/>
              </a:lnSpc>
              <a:spcBef>
                <a:spcPts val="660"/>
              </a:spcBef>
            </a:pPr>
            <a:r>
              <a:rPr sz="1200" spc="-25" dirty="0">
                <a:latin typeface="Arial"/>
                <a:cs typeface="Arial"/>
              </a:rPr>
              <a:t>Object </a:t>
            </a:r>
            <a:r>
              <a:rPr sz="1200" spc="-30" dirty="0">
                <a:latin typeface="Arial"/>
                <a:cs typeface="Arial"/>
              </a:rPr>
              <a:t>to</a:t>
            </a:r>
            <a:r>
              <a:rPr sz="1200" spc="-204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break.</a:t>
            </a:r>
            <a:endParaRPr sz="1200">
              <a:latin typeface="Arial"/>
              <a:cs typeface="Arial"/>
            </a:endParaRPr>
          </a:p>
          <a:p>
            <a:pPr marL="15240" marR="1285875" indent="8255">
              <a:lnSpc>
                <a:spcPct val="145800"/>
              </a:lnSpc>
            </a:pPr>
            <a:r>
              <a:rPr sz="1200" spc="-20" dirty="0">
                <a:latin typeface="Arial"/>
                <a:cs typeface="Arial"/>
              </a:rPr>
              <a:t>Select</a:t>
            </a:r>
            <a:r>
              <a:rPr sz="1200" spc="-1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object:</a:t>
            </a:r>
            <a:r>
              <a:rPr sz="1200" spc="-18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(</a:t>
            </a:r>
            <a:r>
              <a:rPr sz="1200" b="1" spc="-5" dirty="0">
                <a:latin typeface="Arial"/>
                <a:cs typeface="Arial"/>
              </a:rPr>
              <a:t>select</a:t>
            </a:r>
            <a:r>
              <a:rPr sz="1200" b="1" spc="-100" dirty="0">
                <a:latin typeface="Arial"/>
                <a:cs typeface="Arial"/>
              </a:rPr>
              <a:t> </a:t>
            </a:r>
            <a:r>
              <a:rPr sz="1200" b="1" spc="5" dirty="0">
                <a:latin typeface="Arial"/>
                <a:cs typeface="Arial"/>
              </a:rPr>
              <a:t>one</a:t>
            </a:r>
            <a:r>
              <a:rPr sz="1200" b="1" spc="-170" dirty="0">
                <a:latin typeface="Arial"/>
                <a:cs typeface="Arial"/>
              </a:rPr>
              <a:t> </a:t>
            </a:r>
            <a:r>
              <a:rPr sz="1200" b="1" spc="-15" dirty="0">
                <a:latin typeface="Arial"/>
                <a:cs typeface="Arial"/>
              </a:rPr>
              <a:t>object</a:t>
            </a:r>
            <a:r>
              <a:rPr sz="1200" spc="-15" dirty="0">
                <a:latin typeface="Arial"/>
                <a:cs typeface="Arial"/>
              </a:rPr>
              <a:t>)  </a:t>
            </a:r>
            <a:r>
              <a:rPr sz="1200" dirty="0">
                <a:latin typeface="Arial"/>
                <a:cs typeface="Arial"/>
              </a:rPr>
              <a:t>A </a:t>
            </a:r>
            <a:r>
              <a:rPr sz="1200" spc="-20" dirty="0">
                <a:latin typeface="Arial"/>
                <a:cs typeface="Arial"/>
              </a:rPr>
              <a:t>second </a:t>
            </a:r>
            <a:r>
              <a:rPr sz="1200" spc="-15" dirty="0">
                <a:latin typeface="Arial"/>
                <a:cs typeface="Arial"/>
              </a:rPr>
              <a:t>break</a:t>
            </a:r>
            <a:r>
              <a:rPr sz="1200" spc="-245" dirty="0">
                <a:latin typeface="Arial"/>
                <a:cs typeface="Arial"/>
              </a:rPr>
              <a:t> </a:t>
            </a:r>
            <a:r>
              <a:rPr sz="1200" spc="-15" dirty="0">
                <a:latin typeface="Arial"/>
                <a:cs typeface="Arial"/>
              </a:rPr>
              <a:t>point.</a:t>
            </a:r>
            <a:endParaRPr sz="1200">
              <a:latin typeface="Arial"/>
              <a:cs typeface="Arial"/>
            </a:endParaRPr>
          </a:p>
          <a:p>
            <a:pPr marL="24130">
              <a:lnSpc>
                <a:spcPct val="100000"/>
              </a:lnSpc>
              <a:spcBef>
                <a:spcPts val="655"/>
              </a:spcBef>
            </a:pPr>
            <a:r>
              <a:rPr sz="1200" spc="-25" dirty="0">
                <a:latin typeface="Arial"/>
                <a:cs typeface="Arial"/>
              </a:rPr>
              <a:t>Enter</a:t>
            </a:r>
            <a:r>
              <a:rPr sz="1200" spc="-140" dirty="0">
                <a:latin typeface="Arial"/>
                <a:cs typeface="Arial"/>
              </a:rPr>
              <a:t> </a:t>
            </a:r>
            <a:r>
              <a:rPr sz="1200" spc="-15" dirty="0">
                <a:latin typeface="Arial"/>
                <a:cs typeface="Arial"/>
              </a:rPr>
              <a:t>second</a:t>
            </a:r>
            <a:r>
              <a:rPr sz="1200" spc="-120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point</a:t>
            </a:r>
            <a:r>
              <a:rPr sz="1200" spc="-17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:</a:t>
            </a:r>
            <a:r>
              <a:rPr sz="1200" spc="-155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(</a:t>
            </a:r>
            <a:r>
              <a:rPr sz="1200" b="1" spc="-20" dirty="0">
                <a:latin typeface="Arial"/>
                <a:cs typeface="Arial"/>
              </a:rPr>
              <a:t>point</a:t>
            </a:r>
            <a:r>
              <a:rPr sz="1200" spc="-20" dirty="0">
                <a:latin typeface="Arial"/>
                <a:cs typeface="Arial"/>
              </a:rPr>
              <a:t>)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05025" y="2351023"/>
            <a:ext cx="1530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2.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052320" y="2351023"/>
            <a:ext cx="3765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45" dirty="0">
                <a:latin typeface="Arial"/>
                <a:cs typeface="Arial"/>
              </a:rPr>
              <a:t>C</a:t>
            </a:r>
            <a:r>
              <a:rPr sz="1200" b="1" spc="-35" dirty="0">
                <a:latin typeface="Arial"/>
                <a:cs typeface="Arial"/>
              </a:rPr>
              <a:t>li</a:t>
            </a:r>
            <a:r>
              <a:rPr sz="1200" b="1" spc="-10" dirty="0">
                <a:latin typeface="Arial"/>
                <a:cs typeface="Arial"/>
              </a:rPr>
              <a:t>ck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97405" y="2811272"/>
            <a:ext cx="153035" cy="558800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60"/>
              </a:spcBef>
            </a:pPr>
            <a:r>
              <a:rPr sz="1200" dirty="0">
                <a:latin typeface="Arial"/>
                <a:cs typeface="Arial"/>
              </a:rPr>
              <a:t>3.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sz="1200" dirty="0">
                <a:latin typeface="Arial"/>
                <a:cs typeface="Arial"/>
              </a:rPr>
              <a:t>4.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044700" y="2811272"/>
            <a:ext cx="382905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5800"/>
              </a:lnSpc>
              <a:spcBef>
                <a:spcPts val="100"/>
              </a:spcBef>
            </a:pPr>
            <a:r>
              <a:rPr sz="1200" b="1" spc="10" dirty="0">
                <a:latin typeface="Arial"/>
                <a:cs typeface="Arial"/>
              </a:rPr>
              <a:t>T</a:t>
            </a:r>
            <a:r>
              <a:rPr sz="1200" b="1" spc="-10" dirty="0">
                <a:latin typeface="Arial"/>
                <a:cs typeface="Arial"/>
              </a:rPr>
              <a:t>y</a:t>
            </a:r>
            <a:r>
              <a:rPr sz="1200" b="1" dirty="0">
                <a:latin typeface="Arial"/>
                <a:cs typeface="Arial"/>
              </a:rPr>
              <a:t>pe  </a:t>
            </a:r>
            <a:r>
              <a:rPr sz="1200" b="1" spc="-5" dirty="0">
                <a:latin typeface="Arial"/>
                <a:cs typeface="Arial"/>
              </a:rPr>
              <a:t>Pick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597405" y="3695191"/>
            <a:ext cx="1530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5.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044700" y="3695191"/>
            <a:ext cx="3390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Pick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914650" y="4543805"/>
            <a:ext cx="3962400" cy="2838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426205" y="8009635"/>
            <a:ext cx="1587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latin typeface="Arial"/>
                <a:cs typeface="Arial"/>
              </a:rPr>
              <a:t>o</a:t>
            </a:r>
            <a:r>
              <a:rPr sz="1200" dirty="0">
                <a:latin typeface="Arial"/>
                <a:cs typeface="Arial"/>
              </a:rPr>
              <a:t>r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673855" y="9426786"/>
            <a:ext cx="438150" cy="194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r>
              <a:rPr sz="1200" dirty="0">
                <a:latin typeface="Times New Roman"/>
                <a:cs typeface="Times New Roman"/>
              </a:rPr>
              <a:t>- 112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-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597405" y="8523985"/>
            <a:ext cx="1530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6.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044700" y="8523985"/>
            <a:ext cx="3835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10" dirty="0">
                <a:latin typeface="Arial"/>
                <a:cs typeface="Arial"/>
              </a:rPr>
              <a:t>T</a:t>
            </a:r>
            <a:r>
              <a:rPr sz="1200" b="1" spc="-10" dirty="0">
                <a:latin typeface="Arial"/>
                <a:cs typeface="Arial"/>
              </a:rPr>
              <a:t>y</a:t>
            </a:r>
            <a:r>
              <a:rPr sz="1200" b="1" spc="5" dirty="0">
                <a:latin typeface="Arial"/>
                <a:cs typeface="Arial"/>
              </a:rPr>
              <a:t>p</a:t>
            </a:r>
            <a:r>
              <a:rPr sz="1200" b="1" spc="-5" dirty="0">
                <a:latin typeface="Arial"/>
                <a:cs typeface="Arial"/>
              </a:rPr>
              <a:t>e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809412" y="8440166"/>
            <a:ext cx="2712085" cy="558800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60"/>
              </a:spcBef>
            </a:pPr>
            <a:r>
              <a:rPr sz="1200" b="1" dirty="0">
                <a:latin typeface="Arial"/>
                <a:cs typeface="Arial"/>
              </a:rPr>
              <a:t>F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spc="-30" dirty="0">
                <a:latin typeface="Arial"/>
                <a:cs typeface="Arial"/>
              </a:rPr>
              <a:t>to</a:t>
            </a:r>
            <a:r>
              <a:rPr sz="1200" spc="-9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choose</a:t>
            </a:r>
            <a:r>
              <a:rPr sz="1200" spc="-11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a</a:t>
            </a:r>
            <a:r>
              <a:rPr sz="1200" spc="-110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different</a:t>
            </a:r>
            <a:r>
              <a:rPr sz="1200" spc="-114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break</a:t>
            </a:r>
            <a:r>
              <a:rPr sz="1200" spc="-10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point</a:t>
            </a:r>
            <a:endParaRPr sz="1200">
              <a:latin typeface="Arial"/>
              <a:cs typeface="Arial"/>
            </a:endParaRPr>
          </a:p>
          <a:p>
            <a:pPr marL="48260">
              <a:lnSpc>
                <a:spcPct val="100000"/>
              </a:lnSpc>
              <a:spcBef>
                <a:spcPts val="660"/>
              </a:spcBef>
            </a:pPr>
            <a:r>
              <a:rPr sz="1200" spc="-10" dirty="0">
                <a:latin typeface="Arial"/>
                <a:cs typeface="Arial"/>
              </a:rPr>
              <a:t>Enter</a:t>
            </a:r>
            <a:r>
              <a:rPr sz="1200" spc="-200" dirty="0">
                <a:latin typeface="Arial"/>
                <a:cs typeface="Arial"/>
              </a:rPr>
              <a:t> </a:t>
            </a:r>
            <a:r>
              <a:rPr sz="1200" spc="-15" dirty="0">
                <a:latin typeface="Arial"/>
                <a:cs typeface="Arial"/>
              </a:rPr>
              <a:t>second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point</a:t>
            </a:r>
            <a:r>
              <a:rPr sz="1200" spc="-130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(or</a:t>
            </a:r>
            <a:r>
              <a:rPr sz="1200" spc="-1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</a:t>
            </a:r>
            <a:r>
              <a:rPr sz="1200" spc="-114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for</a:t>
            </a:r>
            <a:r>
              <a:rPr sz="1200" spc="-135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first</a:t>
            </a:r>
            <a:r>
              <a:rPr sz="1200" spc="-13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point):(</a:t>
            </a:r>
            <a:r>
              <a:rPr sz="1200" b="1" spc="-5" dirty="0">
                <a:latin typeface="Arial"/>
                <a:cs typeface="Arial"/>
              </a:rPr>
              <a:t>F</a:t>
            </a:r>
            <a:r>
              <a:rPr sz="1200" spc="-5" dirty="0">
                <a:latin typeface="Arial"/>
                <a:cs typeface="Arial"/>
              </a:rPr>
              <a:t>)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40205" y="579373"/>
            <a:ext cx="3870325" cy="8712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2179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latin typeface="Arial"/>
                <a:cs typeface="Arial"/>
              </a:rPr>
              <a:t>AutoCAD </a:t>
            </a:r>
            <a:r>
              <a:rPr sz="1800" b="1" spc="-15" dirty="0">
                <a:latin typeface="Arial"/>
                <a:cs typeface="Arial"/>
              </a:rPr>
              <a:t>2D</a:t>
            </a:r>
            <a:r>
              <a:rPr sz="1800" b="1" spc="-50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Tutorial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b="1" spc="-10" dirty="0">
                <a:latin typeface="Arial"/>
                <a:cs typeface="Arial"/>
              </a:rPr>
              <a:t>MIRROR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10.7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086605" y="2410205"/>
            <a:ext cx="294894" cy="2948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692655" y="1902672"/>
          <a:ext cx="3816984" cy="352915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7970"/>
                <a:gridCol w="847725"/>
                <a:gridCol w="2701289"/>
              </a:tblGrid>
              <a:tr h="232195">
                <a:tc>
                  <a:txBody>
                    <a:bodyPr/>
                    <a:lstStyle/>
                    <a:p>
                      <a:pPr marL="31750">
                        <a:lnSpc>
                          <a:spcPts val="1325"/>
                        </a:lnSpc>
                      </a:pPr>
                      <a:r>
                        <a:rPr sz="1200" spc="5" dirty="0">
                          <a:latin typeface="Arial"/>
                          <a:cs typeface="Arial"/>
                        </a:rPr>
                        <a:t>1.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314">
                        <a:lnSpc>
                          <a:spcPts val="1325"/>
                        </a:lnSpc>
                      </a:pPr>
                      <a:r>
                        <a:rPr sz="1200" b="1" spc="10" dirty="0">
                          <a:latin typeface="Arial"/>
                          <a:cs typeface="Arial"/>
                        </a:rPr>
                        <a:t>Choose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3990">
                        <a:lnSpc>
                          <a:spcPts val="1325"/>
                        </a:lnSpc>
                      </a:pPr>
                      <a:r>
                        <a:rPr sz="1200" spc="-15" dirty="0">
                          <a:latin typeface="Arial"/>
                          <a:cs typeface="Arial"/>
                        </a:rPr>
                        <a:t>Modify,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Mirror.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2899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055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or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7625" marB="0"/>
                </a:tc>
              </a:tr>
              <a:tr h="28575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200" spc="5" dirty="0">
                          <a:latin typeface="Arial"/>
                          <a:cs typeface="Arial"/>
                        </a:rPr>
                        <a:t>2.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3180" marB="0"/>
                </a:tc>
                <a:tc>
                  <a:txBody>
                    <a:bodyPr/>
                    <a:lstStyle/>
                    <a:p>
                      <a:pPr marL="107314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200" b="1" spc="-10" dirty="0">
                          <a:latin typeface="Arial"/>
                          <a:cs typeface="Arial"/>
                        </a:rPr>
                        <a:t>Click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3180" marB="0"/>
                </a:tc>
                <a:tc>
                  <a:txBody>
                    <a:bodyPr/>
                    <a:lstStyle/>
                    <a:p>
                      <a:pPr marL="17208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the Mirror</a:t>
                      </a:r>
                      <a:r>
                        <a:rPr sz="12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icon.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3180" marB="0"/>
                </a:tc>
              </a:tr>
              <a:tr h="27698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055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or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3180" marB="0"/>
                </a:tc>
              </a:tr>
              <a:tr h="277367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200" spc="5" dirty="0">
                          <a:latin typeface="Arial"/>
                          <a:cs typeface="Arial"/>
                        </a:rPr>
                        <a:t>3.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4290" marB="0"/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Type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4290" marB="0"/>
                </a:tc>
                <a:tc>
                  <a:txBody>
                    <a:bodyPr/>
                    <a:lstStyle/>
                    <a:p>
                      <a:pPr marL="17399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MIRROR at the command</a:t>
                      </a:r>
                      <a:r>
                        <a:rPr sz="12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prompt.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4290" marB="0"/>
                </a:tc>
              </a:tr>
              <a:tr h="29070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335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200" spc="-15" dirty="0">
                          <a:latin typeface="Arial"/>
                          <a:cs typeface="Arial"/>
                        </a:rPr>
                        <a:t>Command: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MIRROR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3815" marB="0"/>
                </a:tc>
              </a:tr>
              <a:tr h="290322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200" spc="5" dirty="0">
                          <a:latin typeface="Arial"/>
                          <a:cs typeface="Arial"/>
                        </a:rPr>
                        <a:t>4.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7625" marB="0"/>
                </a:tc>
                <a:tc>
                  <a:txBody>
                    <a:bodyPr/>
                    <a:lstStyle/>
                    <a:p>
                      <a:pPr marL="107314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Pick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7625" marB="0"/>
                </a:tc>
                <a:tc>
                  <a:txBody>
                    <a:bodyPr/>
                    <a:lstStyle/>
                    <a:p>
                      <a:pPr marL="173990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200" spc="-20" dirty="0">
                          <a:latin typeface="Arial"/>
                          <a:cs typeface="Arial"/>
                        </a:rPr>
                        <a:t>Objects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200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mirror.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7625" marB="0"/>
                </a:tc>
              </a:tr>
              <a:tr h="2990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335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200" spc="-15" dirty="0">
                          <a:latin typeface="Arial"/>
                          <a:cs typeface="Arial"/>
                        </a:rPr>
                        <a:t>Select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objects:(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select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3180" marB="0"/>
                </a:tc>
              </a:tr>
              <a:tr h="303657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200" spc="5" dirty="0">
                          <a:latin typeface="Arial"/>
                          <a:cs typeface="Arial"/>
                        </a:rPr>
                        <a:t>5.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6515" marB="0"/>
                </a:tc>
                <a:tc>
                  <a:txBody>
                    <a:bodyPr/>
                    <a:lstStyle/>
                    <a:p>
                      <a:pPr marL="107314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Pick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6515" marB="0"/>
                </a:tc>
                <a:tc>
                  <a:txBody>
                    <a:bodyPr/>
                    <a:lstStyle/>
                    <a:p>
                      <a:pPr marL="173990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First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point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mirror line:</a:t>
                      </a:r>
                      <a:r>
                        <a:rPr sz="1200" spc="-1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(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point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6515" marB="0"/>
                </a:tc>
              </a:tr>
              <a:tr h="290322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200" spc="5" dirty="0">
                          <a:latin typeface="Arial"/>
                          <a:cs typeface="Arial"/>
                        </a:rPr>
                        <a:t>6.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7625" marB="0"/>
                </a:tc>
                <a:tc>
                  <a:txBody>
                    <a:bodyPr/>
                    <a:lstStyle/>
                    <a:p>
                      <a:pPr marL="107314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Pick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7625" marB="0"/>
                </a:tc>
                <a:tc>
                  <a:txBody>
                    <a:bodyPr/>
                    <a:lstStyle/>
                    <a:p>
                      <a:pPr marL="173990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Second point: 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(</a:t>
                      </a:r>
                      <a:r>
                        <a:rPr sz="1200" b="1" spc="-20" dirty="0">
                          <a:latin typeface="Arial"/>
                          <a:cs typeface="Arial"/>
                        </a:rPr>
                        <a:t>point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7625" marB="0"/>
                </a:tc>
              </a:tr>
              <a:tr h="47053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200" spc="5" dirty="0">
                          <a:latin typeface="Arial"/>
                          <a:cs typeface="Arial"/>
                        </a:rPr>
                        <a:t>7.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3180" marB="0"/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Type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3180" marB="0"/>
                </a:tc>
                <a:tc>
                  <a:txBody>
                    <a:bodyPr/>
                    <a:lstStyle/>
                    <a:p>
                      <a:pPr marL="177800" marR="24130" indent="-3810">
                        <a:lnSpc>
                          <a:spcPct val="104200"/>
                        </a:lnSpc>
                        <a:spcBef>
                          <a:spcPts val="280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Yes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to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delete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original objects and 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No to keep</a:t>
                      </a:r>
                      <a:r>
                        <a:rPr sz="1200" spc="-1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them.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5560" marB="0"/>
                </a:tc>
              </a:tr>
              <a:tr h="2222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3355">
                        <a:lnSpc>
                          <a:spcPts val="1355"/>
                        </a:lnSpc>
                        <a:spcBef>
                          <a:spcPts val="29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Delete old objects?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Y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or</a:t>
                      </a:r>
                      <a:r>
                        <a:rPr sz="1200" spc="-1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7465" marB="0"/>
                </a:tc>
              </a:tr>
            </a:tbl>
          </a:graphicData>
        </a:graphic>
      </p:graphicFrame>
      <p:grpSp>
        <p:nvGrpSpPr>
          <p:cNvPr id="5" name="object 5"/>
          <p:cNvGrpSpPr/>
          <p:nvPr/>
        </p:nvGrpSpPr>
        <p:grpSpPr>
          <a:xfrm>
            <a:off x="2747581" y="5553455"/>
            <a:ext cx="3777615" cy="2400300"/>
            <a:chOff x="2747581" y="5553455"/>
            <a:chExt cx="3777615" cy="2400300"/>
          </a:xfrm>
        </p:grpSpPr>
        <p:sp>
          <p:nvSpPr>
            <p:cNvPr id="6" name="object 6"/>
            <p:cNvSpPr/>
            <p:nvPr/>
          </p:nvSpPr>
          <p:spPr>
            <a:xfrm>
              <a:off x="3023577" y="5553455"/>
              <a:ext cx="3501428" cy="24003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752344" y="7210044"/>
              <a:ext cx="2057400" cy="571500"/>
            </a:xfrm>
            <a:custGeom>
              <a:avLst/>
              <a:gdLst/>
              <a:ahLst/>
              <a:cxnLst/>
              <a:rect l="l" t="t" r="r" b="b"/>
              <a:pathLst>
                <a:path w="2057400" h="571500">
                  <a:moveTo>
                    <a:pt x="0" y="571499"/>
                  </a:moveTo>
                  <a:lnTo>
                    <a:pt x="205740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930400" y="7704835"/>
            <a:ext cx="7296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latin typeface="Arial"/>
                <a:cs typeface="Arial"/>
              </a:rPr>
              <a:t>Mirror</a:t>
            </a:r>
            <a:r>
              <a:rPr sz="1200" spc="-100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Line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711955" y="9426786"/>
            <a:ext cx="361950" cy="194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r>
              <a:rPr sz="1200" dirty="0">
                <a:latin typeface="Times New Roman"/>
                <a:cs typeface="Times New Roman"/>
              </a:rPr>
              <a:t>- 82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-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33850" y="1953005"/>
            <a:ext cx="295655" cy="30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45541" y="5391150"/>
            <a:ext cx="4079464" cy="27912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749550" y="579386"/>
            <a:ext cx="2260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latin typeface="Arial"/>
                <a:cs typeface="Arial"/>
              </a:rPr>
              <a:t>AutoCAD </a:t>
            </a:r>
            <a:r>
              <a:rPr sz="1800" b="1" spc="-15" dirty="0">
                <a:latin typeface="Arial"/>
                <a:cs typeface="Arial"/>
              </a:rPr>
              <a:t>2D</a:t>
            </a:r>
            <a:r>
              <a:rPr sz="1800" b="1" spc="-50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Tutorial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711955" y="9426786"/>
            <a:ext cx="361950" cy="194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r>
              <a:rPr sz="1200" dirty="0">
                <a:latin typeface="Times New Roman"/>
                <a:cs typeface="Times New Roman"/>
              </a:rPr>
              <a:t>- 84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-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40205" y="998473"/>
            <a:ext cx="1508760" cy="6286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35" dirty="0">
                <a:latin typeface="Arial"/>
                <a:cs typeface="Arial"/>
              </a:rPr>
              <a:t>ROTATE</a:t>
            </a:r>
            <a:r>
              <a:rPr sz="1800" b="1" spc="-50" dirty="0">
                <a:latin typeface="Arial"/>
                <a:cs typeface="Arial"/>
              </a:rPr>
              <a:t> </a:t>
            </a:r>
            <a:r>
              <a:rPr sz="1800" b="1" spc="-45" dirty="0">
                <a:latin typeface="Arial"/>
                <a:cs typeface="Arial"/>
              </a:rPr>
              <a:t>10.9</a:t>
            </a:r>
            <a:endParaRPr sz="1800">
              <a:latin typeface="Arial"/>
              <a:cs typeface="Arial"/>
            </a:endParaRPr>
          </a:p>
          <a:p>
            <a:pPr marL="584200">
              <a:lnSpc>
                <a:spcPct val="100000"/>
              </a:lnSpc>
              <a:spcBef>
                <a:spcPts val="1145"/>
              </a:spcBef>
              <a:tabLst>
                <a:tab pos="927735" algn="l"/>
              </a:tabLst>
            </a:pPr>
            <a:r>
              <a:rPr sz="1200" spc="10" dirty="0">
                <a:latin typeface="Arial"/>
                <a:cs typeface="Arial"/>
              </a:rPr>
              <a:t>1</a:t>
            </a:r>
            <a:r>
              <a:rPr sz="1200" dirty="0">
                <a:latin typeface="Arial"/>
                <a:cs typeface="Arial"/>
              </a:rPr>
              <a:t>.	</a:t>
            </a:r>
            <a:r>
              <a:rPr sz="1200" b="1" dirty="0">
                <a:latin typeface="Arial"/>
                <a:cs typeface="Arial"/>
              </a:rPr>
              <a:t>C</a:t>
            </a:r>
            <a:r>
              <a:rPr sz="1200" b="1" spc="15" dirty="0">
                <a:latin typeface="Arial"/>
                <a:cs typeface="Arial"/>
              </a:rPr>
              <a:t>ho</a:t>
            </a:r>
            <a:r>
              <a:rPr sz="1200" b="1" spc="10" dirty="0">
                <a:latin typeface="Arial"/>
                <a:cs typeface="Arial"/>
              </a:rPr>
              <a:t>os</a:t>
            </a:r>
            <a:r>
              <a:rPr sz="1200" b="1" spc="-5" dirty="0">
                <a:latin typeface="Arial"/>
                <a:cs typeface="Arial"/>
              </a:rPr>
              <a:t>e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968244" y="1418335"/>
            <a:ext cx="3529965" cy="38531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2466340" algn="ctr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Modify,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Rotate.</a:t>
            </a:r>
            <a:endParaRPr sz="1200">
              <a:latin typeface="Arial"/>
              <a:cs typeface="Arial"/>
            </a:endParaRPr>
          </a:p>
          <a:p>
            <a:pPr marR="2428240" algn="ctr">
              <a:lnSpc>
                <a:spcPct val="100000"/>
              </a:lnSpc>
              <a:spcBef>
                <a:spcPts val="875"/>
              </a:spcBef>
            </a:pPr>
            <a:r>
              <a:rPr sz="1200" b="1" spc="-5" dirty="0">
                <a:latin typeface="Arial"/>
                <a:cs typeface="Arial"/>
              </a:rPr>
              <a:t>or</a:t>
            </a:r>
            <a:endParaRPr sz="1200">
              <a:latin typeface="Arial"/>
              <a:cs typeface="Arial"/>
            </a:endParaRPr>
          </a:p>
          <a:p>
            <a:pPr marR="2458085" algn="ctr">
              <a:lnSpc>
                <a:spcPct val="100000"/>
              </a:lnSpc>
              <a:spcBef>
                <a:spcPts val="810"/>
              </a:spcBef>
            </a:pPr>
            <a:r>
              <a:rPr sz="1200" spc="-15" dirty="0">
                <a:latin typeface="Arial"/>
                <a:cs typeface="Arial"/>
              </a:rPr>
              <a:t>the Modify</a:t>
            </a:r>
            <a:r>
              <a:rPr sz="1200" spc="-140" dirty="0">
                <a:latin typeface="Arial"/>
                <a:cs typeface="Arial"/>
              </a:rPr>
              <a:t> </a:t>
            </a:r>
            <a:r>
              <a:rPr sz="1200" spc="-15" dirty="0">
                <a:latin typeface="Arial"/>
                <a:cs typeface="Arial"/>
              </a:rPr>
              <a:t>icon.</a:t>
            </a:r>
            <a:endParaRPr sz="1200">
              <a:latin typeface="Arial"/>
              <a:cs typeface="Arial"/>
            </a:endParaRPr>
          </a:p>
          <a:p>
            <a:pPr marL="470534">
              <a:lnSpc>
                <a:spcPct val="100000"/>
              </a:lnSpc>
              <a:spcBef>
                <a:spcPts val="810"/>
              </a:spcBef>
            </a:pPr>
            <a:r>
              <a:rPr sz="1200" b="1" spc="-5" dirty="0">
                <a:latin typeface="Arial"/>
                <a:cs typeface="Arial"/>
              </a:rPr>
              <a:t>or</a:t>
            </a:r>
            <a:endParaRPr sz="1200">
              <a:latin typeface="Arial"/>
              <a:cs typeface="Arial"/>
            </a:endParaRPr>
          </a:p>
          <a:p>
            <a:pPr marL="13335" marR="1249045" indent="635">
              <a:lnSpc>
                <a:spcPct val="156300"/>
              </a:lnSpc>
              <a:spcBef>
                <a:spcPts val="70"/>
              </a:spcBef>
            </a:pPr>
            <a:r>
              <a:rPr sz="1200" spc="-5" dirty="0">
                <a:latin typeface="Arial"/>
                <a:cs typeface="Arial"/>
              </a:rPr>
              <a:t>ROTATE at the command</a:t>
            </a:r>
            <a:r>
              <a:rPr sz="1200" spc="-14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prompt  </a:t>
            </a:r>
            <a:r>
              <a:rPr sz="1200" spc="-20" dirty="0">
                <a:latin typeface="Arial"/>
                <a:cs typeface="Arial"/>
              </a:rPr>
              <a:t>Command </a:t>
            </a:r>
            <a:r>
              <a:rPr sz="1200" dirty="0">
                <a:latin typeface="Arial"/>
                <a:cs typeface="Arial"/>
              </a:rPr>
              <a:t>: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b="1" spc="10" dirty="0">
                <a:latin typeface="Arial"/>
                <a:cs typeface="Arial"/>
              </a:rPr>
              <a:t>ROTATE</a:t>
            </a:r>
            <a:endParaRPr sz="1200">
              <a:latin typeface="Arial"/>
              <a:cs typeface="Arial"/>
            </a:endParaRPr>
          </a:p>
          <a:p>
            <a:pPr marL="13970">
              <a:lnSpc>
                <a:spcPct val="100000"/>
              </a:lnSpc>
              <a:spcBef>
                <a:spcPts val="675"/>
              </a:spcBef>
            </a:pPr>
            <a:r>
              <a:rPr sz="1200" dirty="0">
                <a:latin typeface="Arial"/>
                <a:cs typeface="Arial"/>
              </a:rPr>
              <a:t>Objects to</a:t>
            </a:r>
            <a:r>
              <a:rPr sz="1200" spc="-8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rotate:</a:t>
            </a:r>
            <a:endParaRPr sz="1200">
              <a:latin typeface="Arial"/>
              <a:cs typeface="Arial"/>
            </a:endParaRPr>
          </a:p>
          <a:p>
            <a:pPr marL="13335">
              <a:lnSpc>
                <a:spcPct val="100000"/>
              </a:lnSpc>
              <a:spcBef>
                <a:spcPts val="810"/>
              </a:spcBef>
            </a:pPr>
            <a:r>
              <a:rPr sz="1200" spc="-15" dirty="0">
                <a:latin typeface="Arial"/>
                <a:cs typeface="Arial"/>
              </a:rPr>
              <a:t>Select</a:t>
            </a:r>
            <a:r>
              <a:rPr sz="1200" spc="-5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objects:(</a:t>
            </a:r>
            <a:r>
              <a:rPr sz="1200" b="1" spc="-10" dirty="0">
                <a:latin typeface="Arial"/>
                <a:cs typeface="Arial"/>
              </a:rPr>
              <a:t>select</a:t>
            </a:r>
            <a:r>
              <a:rPr sz="1200" spc="-10" dirty="0">
                <a:latin typeface="Arial"/>
                <a:cs typeface="Arial"/>
              </a:rPr>
              <a:t>)</a:t>
            </a:r>
            <a:endParaRPr sz="1200">
              <a:latin typeface="Arial"/>
              <a:cs typeface="Arial"/>
            </a:endParaRPr>
          </a:p>
          <a:p>
            <a:pPr marL="13335" marR="1580515" indent="635">
              <a:lnSpc>
                <a:spcPct val="161300"/>
              </a:lnSpc>
              <a:spcBef>
                <a:spcPts val="135"/>
              </a:spcBef>
            </a:pPr>
            <a:r>
              <a:rPr sz="1200" dirty="0">
                <a:latin typeface="Arial"/>
                <a:cs typeface="Arial"/>
              </a:rPr>
              <a:t>A </a:t>
            </a:r>
            <a:r>
              <a:rPr sz="1200" spc="-5" dirty="0">
                <a:latin typeface="Arial"/>
                <a:cs typeface="Arial"/>
              </a:rPr>
              <a:t>pivot point to </a:t>
            </a:r>
            <a:r>
              <a:rPr sz="1200" spc="-15" dirty="0">
                <a:latin typeface="Arial"/>
                <a:cs typeface="Arial"/>
              </a:rPr>
              <a:t>rotate</a:t>
            </a:r>
            <a:r>
              <a:rPr sz="1200" spc="-155" dirty="0">
                <a:latin typeface="Arial"/>
                <a:cs typeface="Arial"/>
              </a:rPr>
              <a:t> </a:t>
            </a:r>
            <a:r>
              <a:rPr sz="1200" spc="-15" dirty="0">
                <a:latin typeface="Arial"/>
                <a:cs typeface="Arial"/>
              </a:rPr>
              <a:t>around  </a:t>
            </a:r>
            <a:r>
              <a:rPr sz="1200" spc="-5" dirty="0">
                <a:latin typeface="Arial"/>
                <a:cs typeface="Arial"/>
              </a:rPr>
              <a:t>Base point:</a:t>
            </a:r>
            <a:r>
              <a:rPr sz="1200" spc="-8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(</a:t>
            </a:r>
            <a:r>
              <a:rPr sz="1200" b="1" spc="-5" dirty="0">
                <a:latin typeface="Arial"/>
                <a:cs typeface="Arial"/>
              </a:rPr>
              <a:t>point</a:t>
            </a:r>
            <a:r>
              <a:rPr sz="1200" spc="-5" dirty="0">
                <a:latin typeface="Arial"/>
                <a:cs typeface="Arial"/>
              </a:rPr>
              <a:t>)</a:t>
            </a:r>
            <a:endParaRPr sz="1200">
              <a:latin typeface="Arial"/>
              <a:cs typeface="Arial"/>
            </a:endParaRPr>
          </a:p>
          <a:p>
            <a:pPr marL="472440" marR="521334" indent="-459105">
              <a:lnSpc>
                <a:spcPts val="1420"/>
              </a:lnSpc>
              <a:spcBef>
                <a:spcPts val="875"/>
              </a:spcBef>
            </a:pPr>
            <a:r>
              <a:rPr sz="1200" dirty="0">
                <a:latin typeface="Arial"/>
                <a:cs typeface="Arial"/>
              </a:rPr>
              <a:t>A </a:t>
            </a:r>
            <a:r>
              <a:rPr sz="1200" spc="-5" dirty="0">
                <a:latin typeface="Arial"/>
                <a:cs typeface="Arial"/>
              </a:rPr>
              <a:t>rotation angle&lt;Rotation</a:t>
            </a:r>
            <a:r>
              <a:rPr sz="1200" spc="-17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angle&gt;/Reference:  (</a:t>
            </a:r>
            <a:r>
              <a:rPr sz="1200" b="1" spc="-10" dirty="0">
                <a:latin typeface="Arial"/>
                <a:cs typeface="Arial"/>
              </a:rPr>
              <a:t>number</a:t>
            </a:r>
            <a:r>
              <a:rPr sz="1200" spc="-10" dirty="0">
                <a:latin typeface="Arial"/>
                <a:cs typeface="Arial"/>
              </a:rPr>
              <a:t>)</a:t>
            </a:r>
            <a:endParaRPr sz="1200">
              <a:latin typeface="Arial"/>
              <a:cs typeface="Arial"/>
            </a:endParaRPr>
          </a:p>
          <a:p>
            <a:pPr marL="470534">
              <a:lnSpc>
                <a:spcPct val="100000"/>
              </a:lnSpc>
              <a:spcBef>
                <a:spcPts val="765"/>
              </a:spcBef>
            </a:pPr>
            <a:r>
              <a:rPr sz="1200" b="1" spc="-5" dirty="0">
                <a:latin typeface="Arial"/>
                <a:cs typeface="Arial"/>
              </a:rPr>
              <a:t>or</a:t>
            </a:r>
            <a:endParaRPr sz="1200">
              <a:latin typeface="Arial"/>
              <a:cs typeface="Arial"/>
            </a:endParaRPr>
          </a:p>
          <a:p>
            <a:pPr marL="13970">
              <a:lnSpc>
                <a:spcPct val="100000"/>
              </a:lnSpc>
              <a:spcBef>
                <a:spcPts val="805"/>
              </a:spcBef>
            </a:pPr>
            <a:r>
              <a:rPr sz="1200" dirty="0">
                <a:latin typeface="Arial"/>
                <a:cs typeface="Arial"/>
              </a:rPr>
              <a:t>A </a:t>
            </a:r>
            <a:r>
              <a:rPr sz="1200" spc="-5" dirty="0">
                <a:latin typeface="Arial"/>
                <a:cs typeface="Arial"/>
              </a:rPr>
              <a:t>rotation angle&lt;Rotation </a:t>
            </a:r>
            <a:r>
              <a:rPr sz="1200" spc="-10" dirty="0">
                <a:latin typeface="Arial"/>
                <a:cs typeface="Arial"/>
              </a:rPr>
              <a:t>angle&gt;/Reference:</a:t>
            </a:r>
            <a:r>
              <a:rPr sz="1200" spc="-19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(</a:t>
            </a:r>
            <a:r>
              <a:rPr sz="1200" b="1" dirty="0">
                <a:latin typeface="Arial"/>
                <a:cs typeface="Arial"/>
              </a:rPr>
              <a:t>point</a:t>
            </a:r>
            <a:r>
              <a:rPr sz="1200" dirty="0">
                <a:latin typeface="Arial"/>
                <a:cs typeface="Arial"/>
              </a:rPr>
              <a:t>)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11705" y="1998218"/>
            <a:ext cx="7277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6235" algn="l"/>
              </a:tabLst>
            </a:pPr>
            <a:r>
              <a:rPr sz="1200" spc="10" dirty="0">
                <a:latin typeface="Arial"/>
                <a:cs typeface="Arial"/>
              </a:rPr>
              <a:t>2</a:t>
            </a:r>
            <a:r>
              <a:rPr sz="1200" dirty="0">
                <a:latin typeface="Arial"/>
                <a:cs typeface="Arial"/>
              </a:rPr>
              <a:t>.	</a:t>
            </a:r>
            <a:r>
              <a:rPr sz="1200" b="1" spc="-20" dirty="0">
                <a:latin typeface="Arial"/>
                <a:cs typeface="Arial"/>
              </a:rPr>
              <a:t>C</a:t>
            </a:r>
            <a:r>
              <a:rPr sz="1200" b="1" spc="-10" dirty="0">
                <a:latin typeface="Arial"/>
                <a:cs typeface="Arial"/>
              </a:rPr>
              <a:t>li</a:t>
            </a:r>
            <a:r>
              <a:rPr sz="1200" b="1" spc="-20" dirty="0">
                <a:latin typeface="Arial"/>
                <a:cs typeface="Arial"/>
              </a:rPr>
              <a:t>c</a:t>
            </a:r>
            <a:r>
              <a:rPr sz="1200" b="1" spc="-5" dirty="0">
                <a:latin typeface="Arial"/>
                <a:cs typeface="Arial"/>
              </a:rPr>
              <a:t>k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711705" y="2578861"/>
            <a:ext cx="7270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1200" spc="10" dirty="0">
                <a:latin typeface="Arial"/>
                <a:cs typeface="Arial"/>
              </a:rPr>
              <a:t>3</a:t>
            </a:r>
            <a:r>
              <a:rPr sz="1200" dirty="0">
                <a:latin typeface="Arial"/>
                <a:cs typeface="Arial"/>
              </a:rPr>
              <a:t>.	</a:t>
            </a:r>
            <a:r>
              <a:rPr sz="1200" b="1" spc="10" dirty="0">
                <a:latin typeface="Arial"/>
                <a:cs typeface="Arial"/>
              </a:rPr>
              <a:t>T</a:t>
            </a:r>
            <a:r>
              <a:rPr sz="1200" b="1" spc="-10" dirty="0">
                <a:latin typeface="Arial"/>
                <a:cs typeface="Arial"/>
              </a:rPr>
              <a:t>y</a:t>
            </a:r>
            <a:r>
              <a:rPr sz="1200" b="1" spc="10" dirty="0">
                <a:latin typeface="Arial"/>
                <a:cs typeface="Arial"/>
              </a:rPr>
              <a:t>p</a:t>
            </a:r>
            <a:r>
              <a:rPr sz="1200" b="1" spc="-5" dirty="0">
                <a:latin typeface="Arial"/>
                <a:cs typeface="Arial"/>
              </a:rPr>
              <a:t>e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711705" y="3132835"/>
            <a:ext cx="6826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6235" algn="l"/>
              </a:tabLst>
            </a:pPr>
            <a:r>
              <a:rPr sz="1200" spc="10" dirty="0">
                <a:latin typeface="Arial"/>
                <a:cs typeface="Arial"/>
              </a:rPr>
              <a:t>4</a:t>
            </a:r>
            <a:r>
              <a:rPr sz="1200" dirty="0">
                <a:latin typeface="Arial"/>
                <a:cs typeface="Arial"/>
              </a:rPr>
              <a:t>.	</a:t>
            </a:r>
            <a:r>
              <a:rPr sz="1200" b="1" spc="-5" dirty="0">
                <a:latin typeface="Arial"/>
                <a:cs typeface="Arial"/>
              </a:rPr>
              <a:t>Pick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711705" y="3731005"/>
            <a:ext cx="6826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6235" algn="l"/>
              </a:tabLst>
            </a:pPr>
            <a:r>
              <a:rPr sz="1200" spc="10" dirty="0">
                <a:latin typeface="Arial"/>
                <a:cs typeface="Arial"/>
              </a:rPr>
              <a:t>5</a:t>
            </a:r>
            <a:r>
              <a:rPr sz="1200" dirty="0">
                <a:latin typeface="Arial"/>
                <a:cs typeface="Arial"/>
              </a:rPr>
              <a:t>.	</a:t>
            </a:r>
            <a:r>
              <a:rPr sz="1200" b="1" spc="-5" dirty="0">
                <a:latin typeface="Arial"/>
                <a:cs typeface="Arial"/>
              </a:rPr>
              <a:t>Pick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711705" y="4311650"/>
            <a:ext cx="7270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1200" spc="10" dirty="0">
                <a:latin typeface="Arial"/>
                <a:cs typeface="Arial"/>
              </a:rPr>
              <a:t>6</a:t>
            </a:r>
            <a:r>
              <a:rPr sz="1200" dirty="0">
                <a:latin typeface="Arial"/>
                <a:cs typeface="Arial"/>
              </a:rPr>
              <a:t>.	</a:t>
            </a:r>
            <a:r>
              <a:rPr sz="1200" b="1" spc="10" dirty="0">
                <a:latin typeface="Arial"/>
                <a:cs typeface="Arial"/>
              </a:rPr>
              <a:t>T</a:t>
            </a:r>
            <a:r>
              <a:rPr sz="1200" b="1" spc="-10" dirty="0">
                <a:latin typeface="Arial"/>
                <a:cs typeface="Arial"/>
              </a:rPr>
              <a:t>y</a:t>
            </a:r>
            <a:r>
              <a:rPr sz="1200" b="1" spc="10" dirty="0">
                <a:latin typeface="Arial"/>
                <a:cs typeface="Arial"/>
              </a:rPr>
              <a:t>p</a:t>
            </a:r>
            <a:r>
              <a:rPr sz="1200" b="1" spc="-5" dirty="0">
                <a:latin typeface="Arial"/>
                <a:cs typeface="Arial"/>
              </a:rPr>
              <a:t>e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711705" y="5062982"/>
            <a:ext cx="6826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6235" algn="l"/>
              </a:tabLst>
            </a:pPr>
            <a:r>
              <a:rPr sz="1200" spc="10" dirty="0">
                <a:latin typeface="Arial"/>
                <a:cs typeface="Arial"/>
              </a:rPr>
              <a:t>7</a:t>
            </a:r>
            <a:r>
              <a:rPr sz="1200" dirty="0">
                <a:latin typeface="Arial"/>
                <a:cs typeface="Arial"/>
              </a:rPr>
              <a:t>.	</a:t>
            </a:r>
            <a:r>
              <a:rPr sz="1200" b="1" spc="-5" dirty="0">
                <a:latin typeface="Arial"/>
                <a:cs typeface="Arial"/>
              </a:rPr>
              <a:t>Pick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57650" y="2114550"/>
            <a:ext cx="295655" cy="2956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749550" y="579373"/>
            <a:ext cx="2260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latin typeface="Arial"/>
                <a:cs typeface="Arial"/>
              </a:rPr>
              <a:t>AutoCAD </a:t>
            </a:r>
            <a:r>
              <a:rPr sz="1800" b="1" spc="-15" dirty="0">
                <a:latin typeface="Arial"/>
                <a:cs typeface="Arial"/>
              </a:rPr>
              <a:t>2D</a:t>
            </a:r>
            <a:r>
              <a:rPr sz="1800" b="1" spc="-50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Tutorial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40205" y="1150873"/>
            <a:ext cx="1508760" cy="6286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latin typeface="Arial"/>
                <a:cs typeface="Arial"/>
              </a:rPr>
              <a:t>SCALE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spc="-25" dirty="0">
                <a:latin typeface="Arial"/>
                <a:cs typeface="Arial"/>
              </a:rPr>
              <a:t>10.10</a:t>
            </a:r>
            <a:endParaRPr sz="1800">
              <a:latin typeface="Arial"/>
              <a:cs typeface="Arial"/>
            </a:endParaRPr>
          </a:p>
          <a:p>
            <a:pPr marL="584200">
              <a:lnSpc>
                <a:spcPct val="100000"/>
              </a:lnSpc>
              <a:spcBef>
                <a:spcPts val="1145"/>
              </a:spcBef>
              <a:tabLst>
                <a:tab pos="927735" algn="l"/>
              </a:tabLst>
            </a:pPr>
            <a:r>
              <a:rPr sz="1200" spc="10" dirty="0">
                <a:latin typeface="Arial"/>
                <a:cs typeface="Arial"/>
              </a:rPr>
              <a:t>1</a:t>
            </a:r>
            <a:r>
              <a:rPr sz="1200" dirty="0">
                <a:latin typeface="Arial"/>
                <a:cs typeface="Arial"/>
              </a:rPr>
              <a:t>.	</a:t>
            </a:r>
            <a:r>
              <a:rPr sz="1200" b="1" dirty="0">
                <a:latin typeface="Arial"/>
                <a:cs typeface="Arial"/>
              </a:rPr>
              <a:t>C</a:t>
            </a:r>
            <a:r>
              <a:rPr sz="1200" b="1" spc="15" dirty="0">
                <a:latin typeface="Arial"/>
                <a:cs typeface="Arial"/>
              </a:rPr>
              <a:t>ho</a:t>
            </a:r>
            <a:r>
              <a:rPr sz="1200" b="1" spc="10" dirty="0">
                <a:latin typeface="Arial"/>
                <a:cs typeface="Arial"/>
              </a:rPr>
              <a:t>os</a:t>
            </a:r>
            <a:r>
              <a:rPr sz="1200" b="1" spc="-5" dirty="0">
                <a:latin typeface="Arial"/>
                <a:cs typeface="Arial"/>
              </a:rPr>
              <a:t>e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968244" y="1570735"/>
            <a:ext cx="3509010" cy="35680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latin typeface="Arial"/>
                <a:cs typeface="Arial"/>
              </a:rPr>
              <a:t>Modify,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spc="5" dirty="0">
                <a:latin typeface="Arial"/>
                <a:cs typeface="Arial"/>
              </a:rPr>
              <a:t>Scale.</a:t>
            </a:r>
            <a:endParaRPr sz="1200">
              <a:latin typeface="Arial"/>
              <a:cs typeface="Arial"/>
            </a:endParaRPr>
          </a:p>
          <a:p>
            <a:pPr marL="470534">
              <a:lnSpc>
                <a:spcPct val="100000"/>
              </a:lnSpc>
              <a:spcBef>
                <a:spcPts val="875"/>
              </a:spcBef>
            </a:pPr>
            <a:r>
              <a:rPr sz="1200" b="1" spc="-5" dirty="0">
                <a:latin typeface="Arial"/>
                <a:cs typeface="Arial"/>
              </a:rPr>
              <a:t>or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10"/>
              </a:spcBef>
            </a:pPr>
            <a:r>
              <a:rPr sz="1200" spc="-15" dirty="0">
                <a:latin typeface="Arial"/>
                <a:cs typeface="Arial"/>
              </a:rPr>
              <a:t>the Scale</a:t>
            </a:r>
            <a:r>
              <a:rPr sz="1200" spc="-90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icon.</a:t>
            </a:r>
            <a:endParaRPr sz="1200">
              <a:latin typeface="Arial"/>
              <a:cs typeface="Arial"/>
            </a:endParaRPr>
          </a:p>
          <a:p>
            <a:pPr marL="470534">
              <a:lnSpc>
                <a:spcPct val="100000"/>
              </a:lnSpc>
              <a:spcBef>
                <a:spcPts val="810"/>
              </a:spcBef>
            </a:pPr>
            <a:r>
              <a:rPr sz="1200" b="1" spc="-5" dirty="0">
                <a:latin typeface="Arial"/>
                <a:cs typeface="Arial"/>
              </a:rPr>
              <a:t>or</a:t>
            </a:r>
            <a:endParaRPr sz="1200">
              <a:latin typeface="Arial"/>
              <a:cs typeface="Arial"/>
            </a:endParaRPr>
          </a:p>
          <a:p>
            <a:pPr marL="13335" marR="1347470" indent="635">
              <a:lnSpc>
                <a:spcPct val="156300"/>
              </a:lnSpc>
              <a:spcBef>
                <a:spcPts val="70"/>
              </a:spcBef>
            </a:pPr>
            <a:r>
              <a:rPr sz="1200" spc="-5" dirty="0">
                <a:latin typeface="Arial"/>
                <a:cs typeface="Arial"/>
              </a:rPr>
              <a:t>SCALE at the command</a:t>
            </a:r>
            <a:r>
              <a:rPr sz="1200" spc="-200" dirty="0">
                <a:latin typeface="Arial"/>
                <a:cs typeface="Arial"/>
              </a:rPr>
              <a:t> </a:t>
            </a:r>
            <a:r>
              <a:rPr sz="1200" spc="5" dirty="0">
                <a:latin typeface="Arial"/>
                <a:cs typeface="Arial"/>
              </a:rPr>
              <a:t>prompt  </a:t>
            </a:r>
            <a:r>
              <a:rPr sz="1200" spc="-15" dirty="0">
                <a:latin typeface="Arial"/>
                <a:cs typeface="Arial"/>
              </a:rPr>
              <a:t>Command: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b="1" spc="5" dirty="0">
                <a:latin typeface="Arial"/>
                <a:cs typeface="Arial"/>
              </a:rPr>
              <a:t>SCALE</a:t>
            </a:r>
            <a:endParaRPr sz="1200">
              <a:latin typeface="Arial"/>
              <a:cs typeface="Arial"/>
            </a:endParaRPr>
          </a:p>
          <a:p>
            <a:pPr marL="13335">
              <a:lnSpc>
                <a:spcPct val="100000"/>
              </a:lnSpc>
              <a:spcBef>
                <a:spcPts val="875"/>
              </a:spcBef>
            </a:pPr>
            <a:r>
              <a:rPr sz="1200" spc="-5" dirty="0">
                <a:latin typeface="Arial"/>
                <a:cs typeface="Arial"/>
              </a:rPr>
              <a:t>Select </a:t>
            </a:r>
            <a:r>
              <a:rPr sz="1200" dirty="0">
                <a:latin typeface="Arial"/>
                <a:cs typeface="Arial"/>
              </a:rPr>
              <a:t>objects: </a:t>
            </a:r>
            <a:r>
              <a:rPr sz="1200" spc="-5" dirty="0">
                <a:latin typeface="Arial"/>
                <a:cs typeface="Arial"/>
              </a:rPr>
              <a:t>(</a:t>
            </a:r>
            <a:r>
              <a:rPr sz="1200" b="1" spc="-5" dirty="0">
                <a:latin typeface="Arial"/>
                <a:cs typeface="Arial"/>
              </a:rPr>
              <a:t>select</a:t>
            </a:r>
            <a:r>
              <a:rPr sz="1200" b="1" spc="-12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objects</a:t>
            </a:r>
            <a:r>
              <a:rPr sz="1200" spc="-5" dirty="0">
                <a:latin typeface="Arial"/>
                <a:cs typeface="Arial"/>
              </a:rPr>
              <a:t>)</a:t>
            </a:r>
            <a:endParaRPr sz="1200">
              <a:latin typeface="Arial"/>
              <a:cs typeface="Arial"/>
            </a:endParaRPr>
          </a:p>
          <a:p>
            <a:pPr marL="13970">
              <a:lnSpc>
                <a:spcPct val="100000"/>
              </a:lnSpc>
              <a:spcBef>
                <a:spcPts val="810"/>
              </a:spcBef>
            </a:pPr>
            <a:r>
              <a:rPr sz="1200" dirty="0">
                <a:latin typeface="Arial"/>
                <a:cs typeface="Arial"/>
              </a:rPr>
              <a:t>A </a:t>
            </a:r>
            <a:r>
              <a:rPr sz="1200" spc="-5" dirty="0">
                <a:latin typeface="Arial"/>
                <a:cs typeface="Arial"/>
              </a:rPr>
              <a:t>pivot point </a:t>
            </a:r>
            <a:r>
              <a:rPr sz="1200" dirty="0">
                <a:latin typeface="Arial"/>
                <a:cs typeface="Arial"/>
              </a:rPr>
              <a:t>to </a:t>
            </a:r>
            <a:r>
              <a:rPr sz="1200" spc="-5" dirty="0">
                <a:latin typeface="Arial"/>
                <a:cs typeface="Arial"/>
              </a:rPr>
              <a:t>scale about Base </a:t>
            </a:r>
            <a:r>
              <a:rPr sz="1200" spc="-20" dirty="0">
                <a:latin typeface="Arial"/>
                <a:cs typeface="Arial"/>
              </a:rPr>
              <a:t>point:</a:t>
            </a:r>
            <a:r>
              <a:rPr sz="1200" spc="100" dirty="0">
                <a:latin typeface="Arial"/>
                <a:cs typeface="Arial"/>
              </a:rPr>
              <a:t> </a:t>
            </a:r>
            <a:r>
              <a:rPr sz="1200" spc="-15" dirty="0">
                <a:latin typeface="Arial"/>
                <a:cs typeface="Arial"/>
              </a:rPr>
              <a:t>(</a:t>
            </a:r>
            <a:r>
              <a:rPr sz="1200" b="1" spc="-15" dirty="0">
                <a:latin typeface="Arial"/>
                <a:cs typeface="Arial"/>
              </a:rPr>
              <a:t>point</a:t>
            </a:r>
            <a:r>
              <a:rPr sz="1200" spc="-15" dirty="0">
                <a:latin typeface="Arial"/>
                <a:cs typeface="Arial"/>
              </a:rPr>
              <a:t>)</a:t>
            </a:r>
            <a:endParaRPr sz="1200">
              <a:latin typeface="Arial"/>
              <a:cs typeface="Arial"/>
            </a:endParaRPr>
          </a:p>
          <a:p>
            <a:pPr marL="13970">
              <a:lnSpc>
                <a:spcPct val="100000"/>
              </a:lnSpc>
              <a:spcBef>
                <a:spcPts val="810"/>
              </a:spcBef>
            </a:pPr>
            <a:r>
              <a:rPr sz="1200" dirty="0">
                <a:latin typeface="Arial"/>
                <a:cs typeface="Arial"/>
              </a:rPr>
              <a:t>A </a:t>
            </a:r>
            <a:r>
              <a:rPr sz="1200" spc="-5" dirty="0">
                <a:latin typeface="Arial"/>
                <a:cs typeface="Arial"/>
              </a:rPr>
              <a:t>rotation angle&lt;Scale</a:t>
            </a:r>
            <a:r>
              <a:rPr sz="1200" spc="-17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factor&gt;/Reference:(</a:t>
            </a:r>
            <a:r>
              <a:rPr sz="1200" b="1" spc="-5" dirty="0">
                <a:latin typeface="Arial"/>
                <a:cs typeface="Arial"/>
              </a:rPr>
              <a:t>number</a:t>
            </a:r>
            <a:r>
              <a:rPr sz="1200" spc="-5" dirty="0">
                <a:latin typeface="Arial"/>
                <a:cs typeface="Arial"/>
              </a:rPr>
              <a:t>)</a:t>
            </a:r>
            <a:endParaRPr sz="1200">
              <a:latin typeface="Arial"/>
              <a:cs typeface="Arial"/>
            </a:endParaRPr>
          </a:p>
          <a:p>
            <a:pPr marL="470534">
              <a:lnSpc>
                <a:spcPct val="100000"/>
              </a:lnSpc>
              <a:spcBef>
                <a:spcPts val="885"/>
              </a:spcBef>
            </a:pPr>
            <a:r>
              <a:rPr sz="1200" b="1" spc="-5" dirty="0">
                <a:latin typeface="Arial"/>
                <a:cs typeface="Arial"/>
              </a:rPr>
              <a:t>or</a:t>
            </a:r>
            <a:endParaRPr sz="1200">
              <a:latin typeface="Arial"/>
              <a:cs typeface="Arial"/>
            </a:endParaRPr>
          </a:p>
          <a:p>
            <a:pPr marL="13335" marR="808990" indent="635">
              <a:lnSpc>
                <a:spcPts val="1420"/>
              </a:lnSpc>
              <a:spcBef>
                <a:spcPts val="875"/>
              </a:spcBef>
            </a:pPr>
            <a:r>
              <a:rPr sz="1200" dirty="0">
                <a:latin typeface="Arial"/>
                <a:cs typeface="Arial"/>
              </a:rPr>
              <a:t>A </a:t>
            </a:r>
            <a:r>
              <a:rPr sz="1200" spc="-5" dirty="0">
                <a:latin typeface="Arial"/>
                <a:cs typeface="Arial"/>
              </a:rPr>
              <a:t>scale </a:t>
            </a:r>
            <a:r>
              <a:rPr sz="1200" dirty="0">
                <a:latin typeface="Arial"/>
                <a:cs typeface="Arial"/>
              </a:rPr>
              <a:t>factor&lt;Scale</a:t>
            </a:r>
            <a:r>
              <a:rPr sz="1200" spc="-114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factor&gt;/Reference:  </a:t>
            </a:r>
            <a:r>
              <a:rPr sz="1200" spc="-10" dirty="0">
                <a:latin typeface="Arial"/>
                <a:cs typeface="Arial"/>
              </a:rPr>
              <a:t>(</a:t>
            </a:r>
            <a:r>
              <a:rPr sz="1200" b="1" spc="-10" dirty="0">
                <a:latin typeface="Arial"/>
                <a:cs typeface="Arial"/>
              </a:rPr>
              <a:t>point</a:t>
            </a:r>
            <a:r>
              <a:rPr sz="1200" spc="-10" dirty="0">
                <a:latin typeface="Arial"/>
                <a:cs typeface="Arial"/>
              </a:rPr>
              <a:t>)</a:t>
            </a:r>
            <a:endParaRPr sz="1200">
              <a:latin typeface="Arial"/>
              <a:cs typeface="Arial"/>
            </a:endParaRPr>
          </a:p>
          <a:p>
            <a:pPr marL="13335">
              <a:lnSpc>
                <a:spcPct val="100000"/>
              </a:lnSpc>
              <a:spcBef>
                <a:spcPts val="770"/>
              </a:spcBef>
            </a:pPr>
            <a:r>
              <a:rPr sz="1200" spc="-15" dirty="0">
                <a:latin typeface="Arial"/>
                <a:cs typeface="Arial"/>
              </a:rPr>
              <a:t>Scale factor/Reference:</a:t>
            </a:r>
            <a:r>
              <a:rPr sz="1200" spc="-8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(</a:t>
            </a:r>
            <a:r>
              <a:rPr sz="1200" b="1" spc="-5" dirty="0">
                <a:latin typeface="Arial"/>
                <a:cs typeface="Arial"/>
              </a:rPr>
              <a:t>points</a:t>
            </a:r>
            <a:r>
              <a:rPr sz="1200" spc="-5" dirty="0">
                <a:latin typeface="Arial"/>
                <a:cs typeface="Arial"/>
              </a:rPr>
              <a:t>)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11705" y="2150618"/>
            <a:ext cx="7277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6235" algn="l"/>
              </a:tabLst>
            </a:pPr>
            <a:r>
              <a:rPr sz="1200" spc="10" dirty="0">
                <a:latin typeface="Arial"/>
                <a:cs typeface="Arial"/>
              </a:rPr>
              <a:t>2</a:t>
            </a:r>
            <a:r>
              <a:rPr sz="1200" dirty="0">
                <a:latin typeface="Arial"/>
                <a:cs typeface="Arial"/>
              </a:rPr>
              <a:t>.	</a:t>
            </a:r>
            <a:r>
              <a:rPr sz="1200" b="1" spc="-20" dirty="0">
                <a:latin typeface="Arial"/>
                <a:cs typeface="Arial"/>
              </a:rPr>
              <a:t>C</a:t>
            </a:r>
            <a:r>
              <a:rPr sz="1200" b="1" spc="-10" dirty="0">
                <a:latin typeface="Arial"/>
                <a:cs typeface="Arial"/>
              </a:rPr>
              <a:t>li</a:t>
            </a:r>
            <a:r>
              <a:rPr sz="1200" b="1" spc="-20" dirty="0">
                <a:latin typeface="Arial"/>
                <a:cs typeface="Arial"/>
              </a:rPr>
              <a:t>c</a:t>
            </a:r>
            <a:r>
              <a:rPr sz="1200" b="1" spc="-5" dirty="0">
                <a:latin typeface="Arial"/>
                <a:cs typeface="Arial"/>
              </a:rPr>
              <a:t>k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11705" y="2731261"/>
            <a:ext cx="7270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1200" spc="10" dirty="0">
                <a:latin typeface="Arial"/>
                <a:cs typeface="Arial"/>
              </a:rPr>
              <a:t>3</a:t>
            </a:r>
            <a:r>
              <a:rPr sz="1200" dirty="0">
                <a:latin typeface="Arial"/>
                <a:cs typeface="Arial"/>
              </a:rPr>
              <a:t>.	</a:t>
            </a:r>
            <a:r>
              <a:rPr sz="1200" b="1" spc="10" dirty="0">
                <a:latin typeface="Arial"/>
                <a:cs typeface="Arial"/>
              </a:rPr>
              <a:t>T</a:t>
            </a:r>
            <a:r>
              <a:rPr sz="1200" b="1" spc="-10" dirty="0">
                <a:latin typeface="Arial"/>
                <a:cs typeface="Arial"/>
              </a:rPr>
              <a:t>y</a:t>
            </a:r>
            <a:r>
              <a:rPr sz="1200" b="1" spc="10" dirty="0">
                <a:latin typeface="Arial"/>
                <a:cs typeface="Arial"/>
              </a:rPr>
              <a:t>p</a:t>
            </a:r>
            <a:r>
              <a:rPr sz="1200" b="1" spc="-5" dirty="0">
                <a:latin typeface="Arial"/>
                <a:cs typeface="Arial"/>
              </a:rPr>
              <a:t>e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711705" y="3494023"/>
            <a:ext cx="727075" cy="596900"/>
          </a:xfrm>
          <a:prstGeom prst="rect">
            <a:avLst/>
          </a:prstGeom>
        </p:spPr>
        <p:txBody>
          <a:bodyPr vert="horz" wrap="square" lIns="0" tIns="115570" rIns="0" bIns="0" rtlCol="0">
            <a:spAutoFit/>
          </a:bodyPr>
          <a:lstStyle/>
          <a:p>
            <a:pPr marL="356235" indent="-344170">
              <a:lnSpc>
                <a:spcPct val="100000"/>
              </a:lnSpc>
              <a:spcBef>
                <a:spcPts val="910"/>
              </a:spcBef>
              <a:buFont typeface="Arial"/>
              <a:buAutoNum type="arabicPeriod" startAt="4"/>
              <a:tabLst>
                <a:tab pos="356235" algn="l"/>
                <a:tab pos="356870" algn="l"/>
              </a:tabLst>
            </a:pPr>
            <a:r>
              <a:rPr sz="1200" b="1" spc="-5" dirty="0">
                <a:latin typeface="Arial"/>
                <a:cs typeface="Arial"/>
              </a:rPr>
              <a:t>Pick</a:t>
            </a:r>
            <a:endParaRPr sz="1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810"/>
              </a:spcBef>
              <a:buFont typeface="Arial"/>
              <a:buAutoNum type="arabicPeriod" startAt="4"/>
              <a:tabLst>
                <a:tab pos="354965" algn="l"/>
                <a:tab pos="355600" algn="l"/>
              </a:tabLst>
            </a:pPr>
            <a:r>
              <a:rPr sz="1200" b="1" spc="10" dirty="0">
                <a:latin typeface="Arial"/>
                <a:cs typeface="Arial"/>
              </a:rPr>
              <a:t>T</a:t>
            </a:r>
            <a:r>
              <a:rPr sz="1200" b="1" spc="-10" dirty="0">
                <a:latin typeface="Arial"/>
                <a:cs typeface="Arial"/>
              </a:rPr>
              <a:t>y</a:t>
            </a:r>
            <a:r>
              <a:rPr sz="1200" b="1" spc="10" dirty="0">
                <a:latin typeface="Arial"/>
                <a:cs typeface="Arial"/>
              </a:rPr>
              <a:t>p</a:t>
            </a:r>
            <a:r>
              <a:rPr sz="1200" b="1" spc="-5" dirty="0">
                <a:latin typeface="Arial"/>
                <a:cs typeface="Arial"/>
              </a:rPr>
              <a:t>e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711705" y="4463288"/>
            <a:ext cx="6826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6235" algn="l"/>
              </a:tabLst>
            </a:pPr>
            <a:r>
              <a:rPr sz="1200" spc="10" dirty="0">
                <a:latin typeface="Arial"/>
                <a:cs typeface="Arial"/>
              </a:rPr>
              <a:t>6</a:t>
            </a:r>
            <a:r>
              <a:rPr sz="1200" dirty="0">
                <a:latin typeface="Arial"/>
                <a:cs typeface="Arial"/>
              </a:rPr>
              <a:t>.	</a:t>
            </a:r>
            <a:r>
              <a:rPr sz="1200" b="1" spc="-5" dirty="0">
                <a:latin typeface="Arial"/>
                <a:cs typeface="Arial"/>
              </a:rPr>
              <a:t>Pick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655857" y="5248655"/>
            <a:ext cx="3964398" cy="2705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711955" y="9426786"/>
            <a:ext cx="361950" cy="194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r>
              <a:rPr sz="1200" dirty="0">
                <a:latin typeface="Times New Roman"/>
                <a:cs typeface="Times New Roman"/>
              </a:rPr>
              <a:t>- 86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-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39255" y="2962655"/>
            <a:ext cx="304800" cy="2758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40205" y="435355"/>
            <a:ext cx="3870960" cy="1562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609725">
              <a:lnSpc>
                <a:spcPct val="152800"/>
              </a:lnSpc>
              <a:spcBef>
                <a:spcPts val="100"/>
              </a:spcBef>
            </a:pPr>
            <a:r>
              <a:rPr sz="1800" b="1" spc="-20" dirty="0">
                <a:latin typeface="Arial"/>
                <a:cs typeface="Arial"/>
              </a:rPr>
              <a:t>AutoCAD </a:t>
            </a:r>
            <a:r>
              <a:rPr sz="1800" b="1" spc="-15" dirty="0">
                <a:latin typeface="Arial"/>
                <a:cs typeface="Arial"/>
              </a:rPr>
              <a:t>2D </a:t>
            </a:r>
            <a:r>
              <a:rPr sz="1800" b="1" spc="-25" dirty="0">
                <a:latin typeface="Arial"/>
                <a:cs typeface="Arial"/>
              </a:rPr>
              <a:t>Tutorial  </a:t>
            </a:r>
            <a:r>
              <a:rPr sz="1800" b="1" spc="-40" dirty="0">
                <a:latin typeface="Arial"/>
                <a:cs typeface="Arial"/>
              </a:rPr>
              <a:t>Text </a:t>
            </a:r>
            <a:r>
              <a:rPr sz="1800" b="1" spc="-15" dirty="0">
                <a:latin typeface="Arial"/>
                <a:cs typeface="Arial"/>
              </a:rPr>
              <a:t>Command</a:t>
            </a:r>
            <a:r>
              <a:rPr sz="1800" b="1" spc="15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11.1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55"/>
              </a:spcBef>
            </a:pPr>
            <a:r>
              <a:rPr sz="1400" b="1" spc="-10" dirty="0">
                <a:latin typeface="Arial"/>
                <a:cs typeface="Arial"/>
              </a:rPr>
              <a:t>Text</a:t>
            </a:r>
            <a:endParaRPr sz="14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1225"/>
              </a:spcBef>
            </a:pPr>
            <a:r>
              <a:rPr sz="1200" spc="-10" dirty="0">
                <a:latin typeface="Arial"/>
                <a:cs typeface="Arial"/>
              </a:rPr>
              <a:t>Creates </a:t>
            </a:r>
            <a:r>
              <a:rPr sz="1200" spc="-5" dirty="0">
                <a:latin typeface="Arial"/>
                <a:cs typeface="Arial"/>
              </a:rPr>
              <a:t>a </a:t>
            </a:r>
            <a:r>
              <a:rPr sz="1200" spc="-15" dirty="0">
                <a:latin typeface="Arial"/>
                <a:cs typeface="Arial"/>
              </a:rPr>
              <a:t>single-line text</a:t>
            </a:r>
            <a:r>
              <a:rPr sz="1200" spc="-110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object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711955" y="9426785"/>
            <a:ext cx="361950" cy="194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r>
              <a:rPr sz="1200" dirty="0">
                <a:latin typeface="Times New Roman"/>
                <a:cs typeface="Times New Roman"/>
              </a:rPr>
              <a:t>- 89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-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97405" y="2065273"/>
            <a:ext cx="8413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69265" algn="l"/>
              </a:tabLst>
            </a:pPr>
            <a:r>
              <a:rPr sz="1200" spc="-25" dirty="0">
                <a:latin typeface="Arial"/>
                <a:cs typeface="Arial"/>
              </a:rPr>
              <a:t>1</a:t>
            </a:r>
            <a:r>
              <a:rPr sz="1200" dirty="0">
                <a:latin typeface="Arial"/>
                <a:cs typeface="Arial"/>
              </a:rPr>
              <a:t>.	</a:t>
            </a:r>
            <a:r>
              <a:rPr sz="1200" b="1" spc="10" dirty="0">
                <a:latin typeface="Arial"/>
                <a:cs typeface="Arial"/>
              </a:rPr>
              <a:t>T</a:t>
            </a:r>
            <a:r>
              <a:rPr sz="1200" b="1" spc="-10" dirty="0">
                <a:latin typeface="Arial"/>
                <a:cs typeface="Arial"/>
              </a:rPr>
              <a:t>y</a:t>
            </a:r>
            <a:r>
              <a:rPr sz="1200" b="1" spc="10" dirty="0">
                <a:latin typeface="Arial"/>
                <a:cs typeface="Arial"/>
              </a:rPr>
              <a:t>p</a:t>
            </a:r>
            <a:r>
              <a:rPr sz="1200" b="1" spc="-5" dirty="0">
                <a:latin typeface="Arial"/>
                <a:cs typeface="Arial"/>
              </a:rPr>
              <a:t>e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969005" y="1962403"/>
            <a:ext cx="3418840" cy="4533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780" marR="1369695" indent="-5715">
              <a:lnSpc>
                <a:spcPct val="1563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TEXT at the command</a:t>
            </a:r>
            <a:r>
              <a:rPr sz="1200" spc="-14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prompt  </a:t>
            </a:r>
            <a:r>
              <a:rPr sz="1200" spc="-15" dirty="0">
                <a:latin typeface="Arial"/>
                <a:cs typeface="Arial"/>
              </a:rPr>
              <a:t>Command: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b="1" spc="15" dirty="0">
                <a:latin typeface="Arial"/>
                <a:cs typeface="Arial"/>
              </a:rPr>
              <a:t>TEXT</a:t>
            </a:r>
            <a:endParaRPr sz="1200">
              <a:latin typeface="Arial"/>
              <a:cs typeface="Arial"/>
            </a:endParaRPr>
          </a:p>
          <a:p>
            <a:pPr marL="469265">
              <a:lnSpc>
                <a:spcPct val="100000"/>
              </a:lnSpc>
              <a:spcBef>
                <a:spcPts val="875"/>
              </a:spcBef>
            </a:pPr>
            <a:r>
              <a:rPr sz="1200" b="1" spc="-5" dirty="0">
                <a:latin typeface="Arial"/>
                <a:cs typeface="Arial"/>
              </a:rPr>
              <a:t>or</a:t>
            </a:r>
            <a:endParaRPr sz="1200">
              <a:latin typeface="Arial"/>
              <a:cs typeface="Arial"/>
            </a:endParaRPr>
          </a:p>
          <a:p>
            <a:pPr marL="13970" marR="238125" indent="-1270">
              <a:lnSpc>
                <a:spcPts val="2320"/>
              </a:lnSpc>
              <a:spcBef>
                <a:spcPts val="155"/>
              </a:spcBef>
            </a:pPr>
            <a:r>
              <a:rPr sz="1200" spc="-10" dirty="0">
                <a:latin typeface="Arial"/>
                <a:cs typeface="Arial"/>
              </a:rPr>
              <a:t>the Single Line Text icon from the Text </a:t>
            </a:r>
            <a:r>
              <a:rPr sz="1200" spc="-15" dirty="0">
                <a:latin typeface="Arial"/>
                <a:cs typeface="Arial"/>
              </a:rPr>
              <a:t>Toolbar.  </a:t>
            </a:r>
            <a:r>
              <a:rPr sz="1200" dirty="0">
                <a:latin typeface="Arial"/>
                <a:cs typeface="Arial"/>
              </a:rPr>
              <a:t>A </a:t>
            </a:r>
            <a:r>
              <a:rPr sz="1200" spc="-15" dirty="0">
                <a:latin typeface="Arial"/>
                <a:cs typeface="Arial"/>
              </a:rPr>
              <a:t>start</a:t>
            </a:r>
            <a:r>
              <a:rPr sz="1200" spc="-114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point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85"/>
              </a:spcBef>
            </a:pPr>
            <a:r>
              <a:rPr sz="1200" spc="-15" dirty="0">
                <a:latin typeface="Arial"/>
                <a:cs typeface="Arial"/>
              </a:rPr>
              <a:t>Justify/Style/&lt;Start </a:t>
            </a:r>
            <a:r>
              <a:rPr sz="1200" spc="5" dirty="0">
                <a:latin typeface="Arial"/>
                <a:cs typeface="Arial"/>
              </a:rPr>
              <a:t>Point&gt;: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(</a:t>
            </a:r>
            <a:r>
              <a:rPr sz="1200" b="1" spc="-20" dirty="0">
                <a:latin typeface="Arial"/>
                <a:cs typeface="Arial"/>
              </a:rPr>
              <a:t>point</a:t>
            </a:r>
            <a:r>
              <a:rPr sz="1200" spc="-20" dirty="0">
                <a:latin typeface="Arial"/>
                <a:cs typeface="Arial"/>
              </a:rPr>
              <a:t>)</a:t>
            </a:r>
            <a:endParaRPr sz="1200">
              <a:latin typeface="Arial"/>
              <a:cs typeface="Arial"/>
            </a:endParaRPr>
          </a:p>
          <a:p>
            <a:pPr marL="469265">
              <a:lnSpc>
                <a:spcPct val="100000"/>
              </a:lnSpc>
              <a:spcBef>
                <a:spcPts val="810"/>
              </a:spcBef>
            </a:pPr>
            <a:r>
              <a:rPr sz="1200" b="1" spc="-5" dirty="0">
                <a:latin typeface="Arial"/>
                <a:cs typeface="Arial"/>
              </a:rPr>
              <a:t>or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ts val="1400"/>
              </a:lnSpc>
              <a:spcBef>
                <a:spcPts val="919"/>
              </a:spcBef>
            </a:pPr>
            <a:r>
              <a:rPr sz="1200" dirty="0">
                <a:latin typeface="Arial"/>
                <a:cs typeface="Arial"/>
              </a:rPr>
              <a:t>J </a:t>
            </a:r>
            <a:r>
              <a:rPr sz="1200" spc="-10" dirty="0">
                <a:latin typeface="Arial"/>
                <a:cs typeface="Arial"/>
              </a:rPr>
              <a:t>to </a:t>
            </a:r>
            <a:r>
              <a:rPr sz="1200" spc="-15" dirty="0">
                <a:latin typeface="Arial"/>
                <a:cs typeface="Arial"/>
              </a:rPr>
              <a:t>change </a:t>
            </a:r>
            <a:r>
              <a:rPr sz="1200" spc="-10" dirty="0">
                <a:latin typeface="Arial"/>
                <a:cs typeface="Arial"/>
              </a:rPr>
              <a:t>the </a:t>
            </a:r>
            <a:r>
              <a:rPr sz="1200" spc="-15" dirty="0">
                <a:latin typeface="Arial"/>
                <a:cs typeface="Arial"/>
              </a:rPr>
              <a:t>justification </a:t>
            </a:r>
            <a:r>
              <a:rPr sz="1200" spc="-10" dirty="0">
                <a:latin typeface="Arial"/>
                <a:cs typeface="Arial"/>
              </a:rPr>
              <a:t>or </a:t>
            </a:r>
            <a:r>
              <a:rPr sz="1200" dirty="0">
                <a:latin typeface="Arial"/>
                <a:cs typeface="Arial"/>
              </a:rPr>
              <a:t>S </a:t>
            </a:r>
            <a:r>
              <a:rPr sz="1200" spc="-10" dirty="0">
                <a:latin typeface="Arial"/>
                <a:cs typeface="Arial"/>
              </a:rPr>
              <a:t>to </a:t>
            </a:r>
            <a:r>
              <a:rPr sz="1200" spc="-15" dirty="0">
                <a:latin typeface="Arial"/>
                <a:cs typeface="Arial"/>
              </a:rPr>
              <a:t>change </a:t>
            </a:r>
            <a:r>
              <a:rPr sz="1200" spc="-10" dirty="0">
                <a:latin typeface="Arial"/>
                <a:cs typeface="Arial"/>
              </a:rPr>
              <a:t>the </a:t>
            </a:r>
            <a:r>
              <a:rPr sz="1200" spc="-15" dirty="0">
                <a:latin typeface="Arial"/>
                <a:cs typeface="Arial"/>
              </a:rPr>
              <a:t>text  style.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10"/>
              </a:spcBef>
            </a:pPr>
            <a:r>
              <a:rPr sz="1200" dirty="0">
                <a:latin typeface="Arial"/>
                <a:cs typeface="Arial"/>
              </a:rPr>
              <a:t>A </a:t>
            </a:r>
            <a:r>
              <a:rPr sz="1200" spc="-15" dirty="0">
                <a:latin typeface="Arial"/>
                <a:cs typeface="Arial"/>
              </a:rPr>
              <a:t>text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height</a:t>
            </a:r>
            <a:endParaRPr sz="1200">
              <a:latin typeface="Arial"/>
              <a:cs typeface="Arial"/>
            </a:endParaRPr>
          </a:p>
          <a:p>
            <a:pPr marL="13335" marR="14604" indent="-1270">
              <a:lnSpc>
                <a:spcPct val="156300"/>
              </a:lnSpc>
            </a:pPr>
            <a:r>
              <a:rPr sz="1200" spc="-5" dirty="0">
                <a:latin typeface="Arial"/>
                <a:cs typeface="Arial"/>
              </a:rPr>
              <a:t>Height </a:t>
            </a:r>
            <a:r>
              <a:rPr sz="1200" dirty="0">
                <a:latin typeface="Arial"/>
                <a:cs typeface="Arial"/>
              </a:rPr>
              <a:t>&lt;default&gt;: </a:t>
            </a:r>
            <a:r>
              <a:rPr sz="1200" spc="-20" dirty="0">
                <a:latin typeface="Arial"/>
                <a:cs typeface="Arial"/>
              </a:rPr>
              <a:t>(</a:t>
            </a:r>
            <a:r>
              <a:rPr sz="1200" b="1" spc="-20" dirty="0">
                <a:latin typeface="Arial"/>
                <a:cs typeface="Arial"/>
              </a:rPr>
              <a:t>type </a:t>
            </a:r>
            <a:r>
              <a:rPr sz="1200" b="1" dirty="0">
                <a:latin typeface="Arial"/>
                <a:cs typeface="Arial"/>
              </a:rPr>
              <a:t>value or pick </a:t>
            </a:r>
            <a:r>
              <a:rPr sz="1200" b="1" spc="5" dirty="0">
                <a:latin typeface="Arial"/>
                <a:cs typeface="Arial"/>
              </a:rPr>
              <a:t>two</a:t>
            </a:r>
            <a:r>
              <a:rPr sz="1200" b="1" spc="-12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points</a:t>
            </a:r>
            <a:r>
              <a:rPr sz="1200" spc="-5" dirty="0">
                <a:latin typeface="Arial"/>
                <a:cs typeface="Arial"/>
              </a:rPr>
              <a:t>)  </a:t>
            </a:r>
            <a:r>
              <a:rPr sz="1200" dirty="0">
                <a:latin typeface="Arial"/>
                <a:cs typeface="Arial"/>
              </a:rPr>
              <a:t>A </a:t>
            </a:r>
            <a:r>
              <a:rPr sz="1200" spc="-15" dirty="0">
                <a:latin typeface="Arial"/>
                <a:cs typeface="Arial"/>
              </a:rPr>
              <a:t>rotation</a:t>
            </a:r>
            <a:r>
              <a:rPr sz="1200" spc="-120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angle</a:t>
            </a:r>
            <a:endParaRPr sz="1200">
              <a:latin typeface="Arial"/>
              <a:cs typeface="Arial"/>
            </a:endParaRPr>
          </a:p>
          <a:p>
            <a:pPr marL="13335" marR="565150" indent="-1270">
              <a:lnSpc>
                <a:spcPct val="156300"/>
              </a:lnSpc>
              <a:spcBef>
                <a:spcPts val="70"/>
              </a:spcBef>
            </a:pPr>
            <a:r>
              <a:rPr sz="1200" spc="-5" dirty="0">
                <a:latin typeface="Arial"/>
                <a:cs typeface="Arial"/>
              </a:rPr>
              <a:t>Rotation angle </a:t>
            </a:r>
            <a:r>
              <a:rPr sz="1200" dirty="0">
                <a:latin typeface="Arial"/>
                <a:cs typeface="Arial"/>
              </a:rPr>
              <a:t>&lt;default&gt;: </a:t>
            </a:r>
            <a:r>
              <a:rPr sz="1200" spc="-20" dirty="0">
                <a:latin typeface="Arial"/>
                <a:cs typeface="Arial"/>
              </a:rPr>
              <a:t>(</a:t>
            </a:r>
            <a:r>
              <a:rPr sz="1200" b="1" spc="-20" dirty="0">
                <a:latin typeface="Arial"/>
                <a:cs typeface="Arial"/>
              </a:rPr>
              <a:t>angle </a:t>
            </a:r>
            <a:r>
              <a:rPr sz="1200" b="1" spc="-5" dirty="0">
                <a:latin typeface="Arial"/>
                <a:cs typeface="Arial"/>
              </a:rPr>
              <a:t>or</a:t>
            </a:r>
            <a:r>
              <a:rPr sz="1200" b="1" spc="-130" dirty="0">
                <a:latin typeface="Arial"/>
                <a:cs typeface="Arial"/>
              </a:rPr>
              <a:t> </a:t>
            </a:r>
            <a:r>
              <a:rPr sz="1200" b="1" spc="5" dirty="0">
                <a:latin typeface="Arial"/>
                <a:cs typeface="Arial"/>
              </a:rPr>
              <a:t>point</a:t>
            </a:r>
            <a:r>
              <a:rPr sz="1200" spc="5" dirty="0">
                <a:latin typeface="Arial"/>
                <a:cs typeface="Arial"/>
              </a:rPr>
              <a:t>)  </a:t>
            </a:r>
            <a:r>
              <a:rPr sz="1200" dirty="0">
                <a:latin typeface="Arial"/>
                <a:cs typeface="Arial"/>
              </a:rPr>
              <a:t>A </a:t>
            </a:r>
            <a:r>
              <a:rPr sz="1200" spc="-10" dirty="0">
                <a:latin typeface="Arial"/>
                <a:cs typeface="Arial"/>
              </a:rPr>
              <a:t>text</a:t>
            </a:r>
            <a:r>
              <a:rPr sz="1200" spc="-114" dirty="0">
                <a:latin typeface="Arial"/>
                <a:cs typeface="Arial"/>
              </a:rPr>
              <a:t> </a:t>
            </a:r>
            <a:r>
              <a:rPr sz="1200" spc="-15" dirty="0">
                <a:latin typeface="Arial"/>
                <a:cs typeface="Arial"/>
              </a:rPr>
              <a:t>string</a:t>
            </a:r>
            <a:endParaRPr sz="1200">
              <a:latin typeface="Arial"/>
              <a:cs typeface="Arial"/>
            </a:endParaRPr>
          </a:p>
          <a:p>
            <a:pPr marL="13335" marR="1446530" indent="4445">
              <a:lnSpc>
                <a:spcPct val="156300"/>
              </a:lnSpc>
              <a:spcBef>
                <a:spcPts val="65"/>
              </a:spcBef>
            </a:pPr>
            <a:r>
              <a:rPr sz="1200" spc="-15" dirty="0">
                <a:latin typeface="Arial"/>
                <a:cs typeface="Arial"/>
              </a:rPr>
              <a:t>Text: </a:t>
            </a:r>
            <a:r>
              <a:rPr sz="1200" spc="-10" dirty="0">
                <a:latin typeface="Arial"/>
                <a:cs typeface="Arial"/>
              </a:rPr>
              <a:t>(</a:t>
            </a:r>
            <a:r>
              <a:rPr sz="1200" b="1" spc="-10" dirty="0">
                <a:latin typeface="Arial"/>
                <a:cs typeface="Arial"/>
              </a:rPr>
              <a:t>type </a:t>
            </a:r>
            <a:r>
              <a:rPr sz="1200" b="1" dirty="0">
                <a:latin typeface="Arial"/>
                <a:cs typeface="Arial"/>
              </a:rPr>
              <a:t>text </a:t>
            </a:r>
            <a:r>
              <a:rPr sz="1200" b="1" spc="-5" dirty="0">
                <a:latin typeface="Arial"/>
                <a:cs typeface="Arial"/>
              </a:rPr>
              <a:t>string</a:t>
            </a:r>
            <a:r>
              <a:rPr sz="1200" spc="-5" dirty="0">
                <a:latin typeface="Arial"/>
                <a:cs typeface="Arial"/>
              </a:rPr>
              <a:t>)  </a:t>
            </a:r>
            <a:r>
              <a:rPr sz="1200" spc="-10" dirty="0">
                <a:latin typeface="Arial"/>
                <a:cs typeface="Arial"/>
              </a:rPr>
              <a:t>enter </a:t>
            </a:r>
            <a:r>
              <a:rPr sz="1200" spc="-5" dirty="0">
                <a:latin typeface="Arial"/>
                <a:cs typeface="Arial"/>
              </a:rPr>
              <a:t>to </a:t>
            </a:r>
            <a:r>
              <a:rPr sz="1200" spc="-10" dirty="0">
                <a:latin typeface="Arial"/>
                <a:cs typeface="Arial"/>
              </a:rPr>
              <a:t>exit the Text:</a:t>
            </a:r>
            <a:r>
              <a:rPr sz="1200" spc="-13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prompt.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11705" y="2930906"/>
            <a:ext cx="720090" cy="503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235" indent="-344170">
              <a:lnSpc>
                <a:spcPct val="100000"/>
              </a:lnSpc>
              <a:spcBef>
                <a:spcPts val="100"/>
              </a:spcBef>
              <a:buFont typeface="Arial"/>
              <a:buAutoNum type="arabicPeriod" startAt="2"/>
              <a:tabLst>
                <a:tab pos="356235" algn="l"/>
                <a:tab pos="356870" algn="l"/>
              </a:tabLst>
            </a:pPr>
            <a:r>
              <a:rPr sz="1200" b="1" spc="-5" dirty="0">
                <a:latin typeface="Arial"/>
                <a:cs typeface="Arial"/>
              </a:rPr>
              <a:t>Pick</a:t>
            </a:r>
            <a:endParaRPr sz="1200">
              <a:latin typeface="Arial"/>
              <a:cs typeface="Arial"/>
            </a:endParaRPr>
          </a:p>
          <a:p>
            <a:pPr marL="393700" indent="-381000">
              <a:lnSpc>
                <a:spcPct val="100000"/>
              </a:lnSpc>
              <a:spcBef>
                <a:spcPts val="880"/>
              </a:spcBef>
              <a:buFont typeface="Arial"/>
              <a:buAutoNum type="arabicPeriod" startAt="2"/>
              <a:tabLst>
                <a:tab pos="393065" algn="l"/>
                <a:tab pos="393700" algn="l"/>
              </a:tabLst>
            </a:pPr>
            <a:r>
              <a:rPr sz="1200" b="1" spc="-5" dirty="0">
                <a:latin typeface="Arial"/>
                <a:cs typeface="Arial"/>
              </a:rPr>
              <a:t>Pick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11705" y="4086859"/>
            <a:ext cx="7651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93065" algn="l"/>
              </a:tabLst>
            </a:pPr>
            <a:r>
              <a:rPr sz="1200" spc="10" dirty="0">
                <a:latin typeface="Arial"/>
                <a:cs typeface="Arial"/>
              </a:rPr>
              <a:t>4</a:t>
            </a:r>
            <a:r>
              <a:rPr sz="1200" dirty="0">
                <a:latin typeface="Arial"/>
                <a:cs typeface="Arial"/>
              </a:rPr>
              <a:t>.	</a:t>
            </a:r>
            <a:r>
              <a:rPr sz="1200" b="1" spc="10" dirty="0">
                <a:latin typeface="Arial"/>
                <a:cs typeface="Arial"/>
              </a:rPr>
              <a:t>T</a:t>
            </a:r>
            <a:r>
              <a:rPr sz="1200" b="1" spc="-10" dirty="0">
                <a:latin typeface="Arial"/>
                <a:cs typeface="Arial"/>
              </a:rPr>
              <a:t>y</a:t>
            </a:r>
            <a:r>
              <a:rPr sz="1200" b="1" spc="10" dirty="0">
                <a:latin typeface="Arial"/>
                <a:cs typeface="Arial"/>
              </a:rPr>
              <a:t>p</a:t>
            </a:r>
            <a:r>
              <a:rPr sz="1200" b="1" spc="-5" dirty="0">
                <a:latin typeface="Arial"/>
                <a:cs typeface="Arial"/>
              </a:rPr>
              <a:t>e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711705" y="4555490"/>
            <a:ext cx="7651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93065" algn="l"/>
              </a:tabLst>
            </a:pPr>
            <a:r>
              <a:rPr sz="1200" spc="10" dirty="0">
                <a:latin typeface="Arial"/>
                <a:cs typeface="Arial"/>
              </a:rPr>
              <a:t>5</a:t>
            </a:r>
            <a:r>
              <a:rPr sz="1200" dirty="0">
                <a:latin typeface="Arial"/>
                <a:cs typeface="Arial"/>
              </a:rPr>
              <a:t>.	</a:t>
            </a:r>
            <a:r>
              <a:rPr sz="1200" b="1" spc="10" dirty="0">
                <a:latin typeface="Arial"/>
                <a:cs typeface="Arial"/>
              </a:rPr>
              <a:t>T</a:t>
            </a:r>
            <a:r>
              <a:rPr sz="1200" b="1" spc="-10" dirty="0">
                <a:latin typeface="Arial"/>
                <a:cs typeface="Arial"/>
              </a:rPr>
              <a:t>y</a:t>
            </a:r>
            <a:r>
              <a:rPr sz="1200" b="1" spc="10" dirty="0">
                <a:latin typeface="Arial"/>
                <a:cs typeface="Arial"/>
              </a:rPr>
              <a:t>p</a:t>
            </a:r>
            <a:r>
              <a:rPr sz="1200" b="1" spc="-5" dirty="0">
                <a:latin typeface="Arial"/>
                <a:cs typeface="Arial"/>
              </a:rPr>
              <a:t>e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711705" y="5126990"/>
            <a:ext cx="7270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1200" spc="10" dirty="0">
                <a:latin typeface="Arial"/>
                <a:cs typeface="Arial"/>
              </a:rPr>
              <a:t>6</a:t>
            </a:r>
            <a:r>
              <a:rPr sz="1200" dirty="0">
                <a:latin typeface="Arial"/>
                <a:cs typeface="Arial"/>
              </a:rPr>
              <a:t>.	</a:t>
            </a:r>
            <a:r>
              <a:rPr sz="1200" b="1" spc="10" dirty="0">
                <a:latin typeface="Arial"/>
                <a:cs typeface="Arial"/>
              </a:rPr>
              <a:t>T</a:t>
            </a:r>
            <a:r>
              <a:rPr sz="1200" b="1" spc="-10" dirty="0">
                <a:latin typeface="Arial"/>
                <a:cs typeface="Arial"/>
              </a:rPr>
              <a:t>y</a:t>
            </a:r>
            <a:r>
              <a:rPr sz="1200" b="1" spc="10" dirty="0">
                <a:latin typeface="Arial"/>
                <a:cs typeface="Arial"/>
              </a:rPr>
              <a:t>p</a:t>
            </a:r>
            <a:r>
              <a:rPr sz="1200" b="1" spc="-5" dirty="0">
                <a:latin typeface="Arial"/>
                <a:cs typeface="Arial"/>
              </a:rPr>
              <a:t>e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711705" y="5707634"/>
            <a:ext cx="7270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1200" spc="10" dirty="0">
                <a:latin typeface="Arial"/>
                <a:cs typeface="Arial"/>
              </a:rPr>
              <a:t>7</a:t>
            </a:r>
            <a:r>
              <a:rPr sz="1200" dirty="0">
                <a:latin typeface="Arial"/>
                <a:cs typeface="Arial"/>
              </a:rPr>
              <a:t>.	</a:t>
            </a:r>
            <a:r>
              <a:rPr sz="1200" b="1" spc="10" dirty="0">
                <a:latin typeface="Arial"/>
                <a:cs typeface="Arial"/>
              </a:rPr>
              <a:t>T</a:t>
            </a:r>
            <a:r>
              <a:rPr sz="1200" b="1" spc="-10" dirty="0">
                <a:latin typeface="Arial"/>
                <a:cs typeface="Arial"/>
              </a:rPr>
              <a:t>y</a:t>
            </a:r>
            <a:r>
              <a:rPr sz="1200" b="1" spc="10" dirty="0">
                <a:latin typeface="Arial"/>
                <a:cs typeface="Arial"/>
              </a:rPr>
              <a:t>p</a:t>
            </a:r>
            <a:r>
              <a:rPr sz="1200" b="1" spc="-5" dirty="0">
                <a:latin typeface="Arial"/>
                <a:cs typeface="Arial"/>
              </a:rPr>
              <a:t>e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711705" y="6287515"/>
            <a:ext cx="7854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6235" algn="l"/>
              </a:tabLst>
            </a:pPr>
            <a:r>
              <a:rPr sz="1200" spc="10" dirty="0">
                <a:latin typeface="Arial"/>
                <a:cs typeface="Arial"/>
              </a:rPr>
              <a:t>8</a:t>
            </a:r>
            <a:r>
              <a:rPr sz="1200" dirty="0">
                <a:latin typeface="Arial"/>
                <a:cs typeface="Arial"/>
              </a:rPr>
              <a:t>.	</a:t>
            </a:r>
            <a:r>
              <a:rPr sz="1200" b="1" spc="-5" dirty="0">
                <a:latin typeface="Arial"/>
                <a:cs typeface="Arial"/>
              </a:rPr>
              <a:t>Press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40205" y="6615176"/>
            <a:ext cx="5118735" cy="7969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10" dirty="0">
                <a:latin typeface="Arial"/>
                <a:cs typeface="Arial"/>
              </a:rPr>
              <a:t>DTEXT (Dynamic</a:t>
            </a:r>
            <a:r>
              <a:rPr sz="1400" b="1" spc="-12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Text)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450">
              <a:latin typeface="Arial"/>
              <a:cs typeface="Arial"/>
            </a:endParaRPr>
          </a:p>
          <a:p>
            <a:pPr marL="583565" marR="5080">
              <a:lnSpc>
                <a:spcPts val="1380"/>
              </a:lnSpc>
            </a:pPr>
            <a:r>
              <a:rPr sz="1200" spc="-15" dirty="0">
                <a:latin typeface="Arial"/>
                <a:cs typeface="Arial"/>
              </a:rPr>
              <a:t>Creates </a:t>
            </a:r>
            <a:r>
              <a:rPr sz="1200" spc="-5" dirty="0">
                <a:latin typeface="Arial"/>
                <a:cs typeface="Arial"/>
              </a:rPr>
              <a:t>a </a:t>
            </a:r>
            <a:r>
              <a:rPr sz="1200" spc="-15" dirty="0">
                <a:latin typeface="Arial"/>
                <a:cs typeface="Arial"/>
              </a:rPr>
              <a:t>single-line text object, showing </a:t>
            </a:r>
            <a:r>
              <a:rPr sz="1200" spc="-10" dirty="0">
                <a:latin typeface="Arial"/>
                <a:cs typeface="Arial"/>
              </a:rPr>
              <a:t>the </a:t>
            </a:r>
            <a:r>
              <a:rPr sz="1200" spc="-15" dirty="0">
                <a:latin typeface="Arial"/>
                <a:cs typeface="Arial"/>
              </a:rPr>
              <a:t>text dynamically </a:t>
            </a:r>
            <a:r>
              <a:rPr sz="1200" spc="-10" dirty="0">
                <a:latin typeface="Arial"/>
                <a:cs typeface="Arial"/>
              </a:rPr>
              <a:t>on </a:t>
            </a:r>
            <a:r>
              <a:rPr sz="1200" spc="-15" dirty="0">
                <a:latin typeface="Arial"/>
                <a:cs typeface="Arial"/>
              </a:rPr>
              <a:t>the  </a:t>
            </a:r>
            <a:r>
              <a:rPr sz="1200" dirty="0">
                <a:latin typeface="Arial"/>
                <a:cs typeface="Arial"/>
              </a:rPr>
              <a:t>screen as it is</a:t>
            </a:r>
            <a:r>
              <a:rPr sz="1200" spc="-14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entered.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711705" y="7502143"/>
            <a:ext cx="9372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6235" algn="l"/>
              </a:tabLst>
            </a:pPr>
            <a:r>
              <a:rPr sz="1200" spc="10" dirty="0">
                <a:latin typeface="Arial"/>
                <a:cs typeface="Arial"/>
              </a:rPr>
              <a:t>1</a:t>
            </a:r>
            <a:r>
              <a:rPr sz="1200" dirty="0">
                <a:latin typeface="Arial"/>
                <a:cs typeface="Arial"/>
              </a:rPr>
              <a:t>.	</a:t>
            </a:r>
            <a:r>
              <a:rPr sz="1200" b="1" dirty="0">
                <a:latin typeface="Arial"/>
                <a:cs typeface="Arial"/>
              </a:rPr>
              <a:t>C</a:t>
            </a:r>
            <a:r>
              <a:rPr sz="1200" b="1" spc="15" dirty="0">
                <a:latin typeface="Arial"/>
                <a:cs typeface="Arial"/>
              </a:rPr>
              <a:t>ho</a:t>
            </a:r>
            <a:r>
              <a:rPr sz="1200" b="1" spc="10" dirty="0">
                <a:latin typeface="Arial"/>
                <a:cs typeface="Arial"/>
              </a:rPr>
              <a:t>os</a:t>
            </a:r>
            <a:r>
              <a:rPr sz="1200" b="1" spc="-5" dirty="0">
                <a:latin typeface="Arial"/>
                <a:cs typeface="Arial"/>
              </a:rPr>
              <a:t>e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967482" y="7502143"/>
            <a:ext cx="2173605" cy="14268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604">
              <a:lnSpc>
                <a:spcPct val="100000"/>
              </a:lnSpc>
              <a:spcBef>
                <a:spcPts val="100"/>
              </a:spcBef>
            </a:pPr>
            <a:r>
              <a:rPr sz="1200" spc="-15" dirty="0">
                <a:latin typeface="Arial"/>
                <a:cs typeface="Arial"/>
              </a:rPr>
              <a:t>Draw, Text, Single </a:t>
            </a:r>
            <a:r>
              <a:rPr sz="1200" spc="-5" dirty="0">
                <a:latin typeface="Arial"/>
                <a:cs typeface="Arial"/>
              </a:rPr>
              <a:t>Line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Text.</a:t>
            </a:r>
            <a:endParaRPr sz="1200">
              <a:latin typeface="Arial"/>
              <a:cs typeface="Arial"/>
            </a:endParaRPr>
          </a:p>
          <a:p>
            <a:pPr marL="471170">
              <a:lnSpc>
                <a:spcPct val="100000"/>
              </a:lnSpc>
              <a:spcBef>
                <a:spcPts val="960"/>
              </a:spcBef>
            </a:pPr>
            <a:r>
              <a:rPr sz="1200" b="1" spc="-5" dirty="0">
                <a:latin typeface="Arial"/>
                <a:cs typeface="Arial"/>
              </a:rPr>
              <a:t>or</a:t>
            </a:r>
            <a:endParaRPr sz="1200">
              <a:latin typeface="Arial"/>
              <a:cs typeface="Arial"/>
            </a:endParaRPr>
          </a:p>
          <a:p>
            <a:pPr marL="13970" marR="5080" indent="635">
              <a:lnSpc>
                <a:spcPct val="166300"/>
              </a:lnSpc>
              <a:spcBef>
                <a:spcPts val="5"/>
              </a:spcBef>
            </a:pPr>
            <a:r>
              <a:rPr sz="1200" dirty="0">
                <a:latin typeface="Arial"/>
                <a:cs typeface="Arial"/>
              </a:rPr>
              <a:t>DTEXT at the command</a:t>
            </a:r>
            <a:r>
              <a:rPr sz="1200" spc="-195" dirty="0">
                <a:latin typeface="Arial"/>
                <a:cs typeface="Arial"/>
              </a:rPr>
              <a:t> </a:t>
            </a:r>
            <a:r>
              <a:rPr sz="1200" spc="5" dirty="0">
                <a:latin typeface="Arial"/>
                <a:cs typeface="Arial"/>
              </a:rPr>
              <a:t>prompt  </a:t>
            </a:r>
            <a:r>
              <a:rPr sz="1200" spc="-20" dirty="0">
                <a:latin typeface="Arial"/>
                <a:cs typeface="Arial"/>
              </a:rPr>
              <a:t>Command </a:t>
            </a:r>
            <a:r>
              <a:rPr sz="1200" dirty="0">
                <a:latin typeface="Arial"/>
                <a:cs typeface="Arial"/>
              </a:rPr>
              <a:t>: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b="1" spc="15" dirty="0">
                <a:latin typeface="Arial"/>
                <a:cs typeface="Arial"/>
              </a:rPr>
              <a:t>DTEXT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1200" spc="-15" dirty="0">
                <a:latin typeface="Arial"/>
                <a:cs typeface="Arial"/>
              </a:rPr>
              <a:t>the steps 3-8 </a:t>
            </a:r>
            <a:r>
              <a:rPr sz="1200" spc="10" dirty="0">
                <a:latin typeface="Arial"/>
                <a:cs typeface="Arial"/>
              </a:rPr>
              <a:t>from</a:t>
            </a:r>
            <a:r>
              <a:rPr sz="1200" spc="-110" dirty="0">
                <a:latin typeface="Arial"/>
                <a:cs typeface="Arial"/>
              </a:rPr>
              <a:t> </a:t>
            </a:r>
            <a:r>
              <a:rPr sz="1200" spc="15" dirty="0">
                <a:latin typeface="Arial"/>
                <a:cs typeface="Arial"/>
              </a:rPr>
              <a:t>above.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711705" y="8111743"/>
            <a:ext cx="7270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1200" spc="10" dirty="0">
                <a:latin typeface="Arial"/>
                <a:cs typeface="Arial"/>
              </a:rPr>
              <a:t>2</a:t>
            </a:r>
            <a:r>
              <a:rPr sz="1200" dirty="0">
                <a:latin typeface="Arial"/>
                <a:cs typeface="Arial"/>
              </a:rPr>
              <a:t>.	</a:t>
            </a:r>
            <a:r>
              <a:rPr sz="1200" b="1" spc="10" dirty="0">
                <a:latin typeface="Arial"/>
                <a:cs typeface="Arial"/>
              </a:rPr>
              <a:t>T</a:t>
            </a:r>
            <a:r>
              <a:rPr sz="1200" b="1" spc="-10" dirty="0">
                <a:latin typeface="Arial"/>
                <a:cs typeface="Arial"/>
              </a:rPr>
              <a:t>y</a:t>
            </a:r>
            <a:r>
              <a:rPr sz="1200" b="1" spc="10" dirty="0">
                <a:latin typeface="Arial"/>
                <a:cs typeface="Arial"/>
              </a:rPr>
              <a:t>p</a:t>
            </a:r>
            <a:r>
              <a:rPr sz="1200" b="1" spc="-5" dirty="0">
                <a:latin typeface="Arial"/>
                <a:cs typeface="Arial"/>
              </a:rPr>
              <a:t>e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711705" y="8720582"/>
            <a:ext cx="8515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6235" algn="l"/>
              </a:tabLst>
            </a:pPr>
            <a:r>
              <a:rPr sz="1200" spc="10" dirty="0">
                <a:latin typeface="Arial"/>
                <a:cs typeface="Arial"/>
              </a:rPr>
              <a:t>3</a:t>
            </a:r>
            <a:r>
              <a:rPr sz="1200" dirty="0">
                <a:latin typeface="Arial"/>
                <a:cs typeface="Arial"/>
              </a:rPr>
              <a:t>.	</a:t>
            </a:r>
            <a:r>
              <a:rPr sz="1200" b="1" dirty="0">
                <a:latin typeface="Arial"/>
                <a:cs typeface="Arial"/>
              </a:rPr>
              <a:t>Foll</a:t>
            </a:r>
            <a:r>
              <a:rPr sz="1200" b="1" spc="-10" dirty="0">
                <a:latin typeface="Arial"/>
                <a:cs typeface="Arial"/>
              </a:rPr>
              <a:t>o</a:t>
            </a:r>
            <a:r>
              <a:rPr sz="1200" b="1" dirty="0">
                <a:latin typeface="Arial"/>
                <a:cs typeface="Arial"/>
              </a:rPr>
              <a:t>w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23743" y="3992054"/>
            <a:ext cx="231203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Layers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81705" y="3648455"/>
            <a:ext cx="3200399" cy="457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67205" y="5953505"/>
            <a:ext cx="5486400" cy="3171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40205" y="436117"/>
            <a:ext cx="5254625" cy="8623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609725">
              <a:lnSpc>
                <a:spcPct val="152500"/>
              </a:lnSpc>
              <a:spcBef>
                <a:spcPts val="100"/>
              </a:spcBef>
            </a:pPr>
            <a:r>
              <a:rPr sz="1800" b="1" spc="-20" dirty="0">
                <a:latin typeface="Arial"/>
                <a:cs typeface="Arial"/>
              </a:rPr>
              <a:t>AutoCAD </a:t>
            </a:r>
            <a:r>
              <a:rPr sz="1800" b="1" spc="-15" dirty="0">
                <a:latin typeface="Arial"/>
                <a:cs typeface="Arial"/>
              </a:rPr>
              <a:t>2D </a:t>
            </a:r>
            <a:r>
              <a:rPr sz="1800" b="1" spc="-20" dirty="0">
                <a:latin typeface="Arial"/>
                <a:cs typeface="Arial"/>
              </a:rPr>
              <a:t>Tutorial  </a:t>
            </a:r>
            <a:r>
              <a:rPr sz="1800" b="1" spc="-10" dirty="0">
                <a:latin typeface="Arial"/>
                <a:cs typeface="Arial"/>
              </a:rPr>
              <a:t>Introduction to </a:t>
            </a:r>
            <a:r>
              <a:rPr sz="1800" b="1" spc="-15" dirty="0">
                <a:latin typeface="Arial"/>
                <a:cs typeface="Arial"/>
              </a:rPr>
              <a:t>Layers </a:t>
            </a:r>
            <a:r>
              <a:rPr sz="1800" b="1" spc="-10" dirty="0">
                <a:latin typeface="Arial"/>
                <a:cs typeface="Arial"/>
              </a:rPr>
              <a:t>and </a:t>
            </a:r>
            <a:r>
              <a:rPr sz="1800" b="1" spc="-15" dirty="0">
                <a:latin typeface="Arial"/>
                <a:cs typeface="Arial"/>
              </a:rPr>
              <a:t>Layer </a:t>
            </a:r>
            <a:r>
              <a:rPr sz="1800" b="1" spc="-10" dirty="0">
                <a:latin typeface="Arial"/>
                <a:cs typeface="Arial"/>
              </a:rPr>
              <a:t>Dialog</a:t>
            </a:r>
            <a:r>
              <a:rPr sz="1800" b="1" spc="125" dirty="0">
                <a:latin typeface="Arial"/>
                <a:cs typeface="Arial"/>
              </a:rPr>
              <a:t> </a:t>
            </a:r>
            <a:r>
              <a:rPr sz="1800" b="1" spc="-15" dirty="0">
                <a:latin typeface="Arial"/>
                <a:cs typeface="Arial"/>
              </a:rPr>
              <a:t>Box12.1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r>
              <a:rPr dirty="0"/>
              <a:t>- 101</a:t>
            </a:r>
            <a:r>
              <a:rPr spc="-40" dirty="0"/>
              <a:t> </a:t>
            </a:r>
            <a:r>
              <a:rPr dirty="0"/>
              <a:t>-</a:t>
            </a: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692655" y="1464522"/>
          <a:ext cx="3486785" cy="10547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7970"/>
                <a:gridCol w="848360"/>
                <a:gridCol w="2370455"/>
              </a:tblGrid>
              <a:tr h="237529">
                <a:tc>
                  <a:txBody>
                    <a:bodyPr/>
                    <a:lstStyle/>
                    <a:p>
                      <a:pPr marL="31750">
                        <a:lnSpc>
                          <a:spcPts val="1325"/>
                        </a:lnSpc>
                      </a:pPr>
                      <a:r>
                        <a:rPr sz="1200" spc="5" dirty="0">
                          <a:latin typeface="Arial"/>
                          <a:cs typeface="Arial"/>
                        </a:rPr>
                        <a:t>1.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314">
                        <a:lnSpc>
                          <a:spcPts val="1325"/>
                        </a:lnSpc>
                      </a:pPr>
                      <a:r>
                        <a:rPr sz="1200" b="1" spc="10" dirty="0">
                          <a:latin typeface="Arial"/>
                          <a:cs typeface="Arial"/>
                        </a:rPr>
                        <a:t>Choose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3355">
                        <a:lnSpc>
                          <a:spcPts val="1325"/>
                        </a:lnSpc>
                      </a:pPr>
                      <a:r>
                        <a:rPr sz="1200" spc="-15" dirty="0">
                          <a:latin typeface="Arial"/>
                          <a:cs typeface="Arial"/>
                        </a:rPr>
                        <a:t>Format,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Layer.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5791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  <a:spcBef>
                          <a:spcPts val="1080"/>
                        </a:spcBef>
                      </a:pPr>
                      <a:r>
                        <a:rPr sz="1200" spc="5" dirty="0">
                          <a:latin typeface="Arial"/>
                          <a:cs typeface="Arial"/>
                        </a:rPr>
                        <a:t>2.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06680">
                        <a:lnSpc>
                          <a:spcPct val="100000"/>
                        </a:lnSpc>
                        <a:spcBef>
                          <a:spcPts val="1080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Type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2992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or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173355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200" spc="-20" dirty="0">
                          <a:latin typeface="Arial"/>
                          <a:cs typeface="Arial"/>
                        </a:rPr>
                        <a:t>LAYER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at the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command</a:t>
                      </a:r>
                      <a:r>
                        <a:rPr sz="1200" spc="-1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prompt.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2705" marB="0"/>
                </a:tc>
              </a:tr>
              <a:tr h="23752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2720">
                        <a:lnSpc>
                          <a:spcPts val="1355"/>
                        </a:lnSpc>
                        <a:spcBef>
                          <a:spcPts val="415"/>
                        </a:spcBef>
                      </a:pPr>
                      <a:r>
                        <a:rPr sz="1200" spc="-15" dirty="0">
                          <a:latin typeface="Arial"/>
                          <a:cs typeface="Arial"/>
                        </a:rPr>
                        <a:t>Command: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LAYER (or</a:t>
                      </a:r>
                      <a:r>
                        <a:rPr sz="1200" b="1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LA)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2705" marB="0"/>
                </a:tc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2969005" y="2656585"/>
            <a:ext cx="2826385" cy="701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265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or</a:t>
            </a:r>
            <a:endParaRPr sz="1200">
              <a:latin typeface="Arial"/>
              <a:cs typeface="Arial"/>
            </a:endParaRPr>
          </a:p>
          <a:p>
            <a:pPr marL="12700" marR="5080" indent="635">
              <a:lnSpc>
                <a:spcPct val="107900"/>
              </a:lnSpc>
              <a:spcBef>
                <a:spcPts val="765"/>
              </a:spcBef>
            </a:pPr>
            <a:r>
              <a:rPr sz="1200" spc="-5" dirty="0">
                <a:latin typeface="Arial"/>
                <a:cs typeface="Arial"/>
              </a:rPr>
              <a:t>the layers icon from the Layer Control</a:t>
            </a:r>
            <a:r>
              <a:rPr sz="1200" spc="-229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box  </a:t>
            </a:r>
            <a:r>
              <a:rPr sz="1200" spc="-15" dirty="0">
                <a:latin typeface="Arial"/>
                <a:cs typeface="Arial"/>
              </a:rPr>
              <a:t>on the </a:t>
            </a:r>
            <a:r>
              <a:rPr sz="1200" spc="-20" dirty="0">
                <a:latin typeface="Arial"/>
                <a:cs typeface="Arial"/>
              </a:rPr>
              <a:t>object </a:t>
            </a:r>
            <a:r>
              <a:rPr sz="1200" spc="-5" dirty="0">
                <a:latin typeface="Arial"/>
                <a:cs typeface="Arial"/>
              </a:rPr>
              <a:t>properties</a:t>
            </a:r>
            <a:r>
              <a:rPr sz="1200" spc="-10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toolbar.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11705" y="2951480"/>
            <a:ext cx="6826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6235" algn="l"/>
              </a:tabLst>
            </a:pPr>
            <a:r>
              <a:rPr sz="1200" spc="10" dirty="0">
                <a:latin typeface="Arial"/>
                <a:cs typeface="Arial"/>
              </a:rPr>
              <a:t>3</a:t>
            </a:r>
            <a:r>
              <a:rPr sz="1200" dirty="0">
                <a:latin typeface="Arial"/>
                <a:cs typeface="Arial"/>
              </a:rPr>
              <a:t>.	</a:t>
            </a:r>
            <a:r>
              <a:rPr sz="1200" b="1" spc="-5" dirty="0">
                <a:latin typeface="Arial"/>
                <a:cs typeface="Arial"/>
              </a:rPr>
              <a:t>Pick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35455" y="5529021"/>
            <a:ext cx="932180" cy="405130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sz="950" i="1" spc="10" dirty="0">
                <a:latin typeface="Arial"/>
                <a:cs typeface="Arial"/>
              </a:rPr>
              <a:t>AutoCAD</a:t>
            </a:r>
            <a:r>
              <a:rPr sz="950" i="1" spc="-30" dirty="0">
                <a:latin typeface="Arial"/>
                <a:cs typeface="Arial"/>
              </a:rPr>
              <a:t> </a:t>
            </a:r>
            <a:r>
              <a:rPr sz="950" i="1" spc="10" dirty="0">
                <a:latin typeface="Arial"/>
                <a:cs typeface="Arial"/>
              </a:rPr>
              <a:t>2005</a:t>
            </a:r>
            <a:endParaRPr sz="9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50"/>
              </a:spcBef>
            </a:pPr>
            <a:r>
              <a:rPr sz="950" i="1" spc="5" dirty="0">
                <a:latin typeface="Arial"/>
                <a:cs typeface="Arial"/>
              </a:rPr>
              <a:t>Layer</a:t>
            </a:r>
            <a:r>
              <a:rPr sz="950" i="1" spc="-25" dirty="0">
                <a:latin typeface="Arial"/>
                <a:cs typeface="Arial"/>
              </a:rPr>
              <a:t> </a:t>
            </a:r>
            <a:r>
              <a:rPr sz="950" i="1" spc="5" dirty="0">
                <a:latin typeface="Arial"/>
                <a:cs typeface="Arial"/>
              </a:rPr>
              <a:t>Properties</a:t>
            </a:r>
            <a:endParaRPr sz="9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40205" y="436117"/>
            <a:ext cx="3870960" cy="8623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609725">
              <a:lnSpc>
                <a:spcPct val="152500"/>
              </a:lnSpc>
              <a:spcBef>
                <a:spcPts val="100"/>
              </a:spcBef>
            </a:pPr>
            <a:r>
              <a:rPr sz="1800" b="1" spc="-20" dirty="0">
                <a:latin typeface="Arial"/>
                <a:cs typeface="Arial"/>
              </a:rPr>
              <a:t>AutoCAD </a:t>
            </a:r>
            <a:r>
              <a:rPr sz="1800" b="1" spc="-15" dirty="0">
                <a:latin typeface="Arial"/>
                <a:cs typeface="Arial"/>
              </a:rPr>
              <a:t>2D</a:t>
            </a:r>
            <a:r>
              <a:rPr sz="1800" b="1" spc="-55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Tutorial  </a:t>
            </a:r>
            <a:r>
              <a:rPr sz="1800" b="1" spc="-15" dirty="0">
                <a:latin typeface="Arial"/>
                <a:cs typeface="Arial"/>
              </a:rPr>
              <a:t>Layer </a:t>
            </a:r>
            <a:r>
              <a:rPr sz="1800" b="1" dirty="0">
                <a:latin typeface="Arial"/>
                <a:cs typeface="Arial"/>
              </a:rPr>
              <a:t>Options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12.2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r>
              <a:rPr dirty="0"/>
              <a:t>- 102</a:t>
            </a:r>
            <a:r>
              <a:rPr spc="-40" dirty="0"/>
              <a:t> </a:t>
            </a:r>
            <a:r>
              <a:rPr dirty="0"/>
              <a:t>-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68805" y="1732280"/>
            <a:ext cx="518795" cy="299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41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?</a:t>
            </a:r>
            <a:endParaRPr sz="1200">
              <a:latin typeface="Arial"/>
              <a:cs typeface="Arial"/>
            </a:endParaRPr>
          </a:p>
          <a:p>
            <a:pPr marL="12700" marR="121285">
              <a:lnSpc>
                <a:spcPts val="1380"/>
              </a:lnSpc>
              <a:spcBef>
                <a:spcPts val="65"/>
              </a:spcBef>
            </a:pPr>
            <a:r>
              <a:rPr sz="1200" b="1" spc="-10" dirty="0">
                <a:latin typeface="Arial"/>
                <a:cs typeface="Arial"/>
              </a:rPr>
              <a:t>M</a:t>
            </a:r>
            <a:r>
              <a:rPr sz="1200" b="1" spc="-20" dirty="0">
                <a:latin typeface="Arial"/>
                <a:cs typeface="Arial"/>
              </a:rPr>
              <a:t>ak</a:t>
            </a:r>
            <a:r>
              <a:rPr sz="1200" b="1" spc="-5" dirty="0">
                <a:latin typeface="Arial"/>
                <a:cs typeface="Arial"/>
              </a:rPr>
              <a:t>e  Set</a:t>
            </a:r>
            <a:endParaRPr sz="1200">
              <a:latin typeface="Arial"/>
              <a:cs typeface="Arial"/>
            </a:endParaRPr>
          </a:p>
          <a:p>
            <a:pPr marL="12700" marR="179070">
              <a:lnSpc>
                <a:spcPts val="2400"/>
              </a:lnSpc>
              <a:spcBef>
                <a:spcPts val="234"/>
              </a:spcBef>
            </a:pPr>
            <a:r>
              <a:rPr sz="1200" b="1" spc="15" dirty="0">
                <a:latin typeface="Arial"/>
                <a:cs typeface="Arial"/>
              </a:rPr>
              <a:t>Ne</a:t>
            </a:r>
            <a:r>
              <a:rPr sz="1200" b="1" dirty="0">
                <a:latin typeface="Arial"/>
                <a:cs typeface="Arial"/>
              </a:rPr>
              <a:t>w  ON  OFF</a:t>
            </a:r>
            <a:endParaRPr sz="1200">
              <a:latin typeface="Arial"/>
              <a:cs typeface="Arial"/>
            </a:endParaRPr>
          </a:p>
          <a:p>
            <a:pPr marL="12700" marR="5080" algn="just">
              <a:lnSpc>
                <a:spcPts val="2400"/>
              </a:lnSpc>
            </a:pPr>
            <a:r>
              <a:rPr sz="1200" b="1" dirty="0">
                <a:latin typeface="Arial"/>
                <a:cs typeface="Arial"/>
              </a:rPr>
              <a:t>Color  </a:t>
            </a:r>
            <a:r>
              <a:rPr sz="1200" b="1" spc="-5" dirty="0">
                <a:latin typeface="Arial"/>
                <a:cs typeface="Arial"/>
              </a:rPr>
              <a:t>Ltype  </a:t>
            </a:r>
            <a:r>
              <a:rPr sz="1200" b="1" spc="15" dirty="0">
                <a:latin typeface="Arial"/>
                <a:cs typeface="Arial"/>
              </a:rPr>
              <a:t>F</a:t>
            </a:r>
            <a:r>
              <a:rPr sz="1200" b="1" spc="10" dirty="0">
                <a:latin typeface="Arial"/>
                <a:cs typeface="Arial"/>
              </a:rPr>
              <a:t>r</a:t>
            </a:r>
            <a:r>
              <a:rPr sz="1200" b="1" spc="5" dirty="0">
                <a:latin typeface="Arial"/>
                <a:cs typeface="Arial"/>
              </a:rPr>
              <a:t>e</a:t>
            </a:r>
            <a:r>
              <a:rPr sz="1200" b="1" spc="10" dirty="0">
                <a:latin typeface="Arial"/>
                <a:cs typeface="Arial"/>
              </a:rPr>
              <a:t>e</a:t>
            </a:r>
            <a:r>
              <a:rPr sz="1200" b="1" spc="15" dirty="0">
                <a:latin typeface="Arial"/>
                <a:cs typeface="Arial"/>
              </a:rPr>
              <a:t>z</a:t>
            </a:r>
            <a:r>
              <a:rPr sz="1200" b="1" spc="-5" dirty="0">
                <a:latin typeface="Arial"/>
                <a:cs typeface="Arial"/>
              </a:rPr>
              <a:t>e</a:t>
            </a:r>
            <a:endParaRPr sz="1200">
              <a:latin typeface="Arial"/>
              <a:cs typeface="Arial"/>
            </a:endParaRPr>
          </a:p>
          <a:p>
            <a:pPr marL="12700" marR="102235">
              <a:lnSpc>
                <a:spcPts val="2330"/>
              </a:lnSpc>
              <a:spcBef>
                <a:spcPts val="55"/>
              </a:spcBef>
            </a:pPr>
            <a:r>
              <a:rPr sz="1200" b="1" spc="15" dirty="0">
                <a:latin typeface="Arial"/>
                <a:cs typeface="Arial"/>
              </a:rPr>
              <a:t>T</a:t>
            </a:r>
            <a:r>
              <a:rPr sz="1200" b="1" spc="20" dirty="0">
                <a:latin typeface="Arial"/>
                <a:cs typeface="Arial"/>
              </a:rPr>
              <a:t>h</a:t>
            </a:r>
            <a:r>
              <a:rPr sz="1200" b="1" spc="5" dirty="0">
                <a:latin typeface="Arial"/>
                <a:cs typeface="Arial"/>
              </a:rPr>
              <a:t>a</a:t>
            </a:r>
            <a:r>
              <a:rPr sz="1200" b="1" dirty="0">
                <a:latin typeface="Arial"/>
                <a:cs typeface="Arial"/>
              </a:rPr>
              <a:t>w  </a:t>
            </a:r>
            <a:r>
              <a:rPr sz="1200" b="1" spc="5" dirty="0">
                <a:latin typeface="Arial"/>
                <a:cs typeface="Arial"/>
              </a:rPr>
              <a:t>Lock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09520" y="1732280"/>
            <a:ext cx="3889375" cy="440626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3970" marR="845819" indent="3810">
              <a:lnSpc>
                <a:spcPts val="1380"/>
              </a:lnSpc>
              <a:spcBef>
                <a:spcPts val="195"/>
              </a:spcBef>
            </a:pPr>
            <a:r>
              <a:rPr sz="1200" spc="-5" dirty="0">
                <a:latin typeface="Arial"/>
                <a:cs typeface="Arial"/>
              </a:rPr>
              <a:t>Lists </a:t>
            </a:r>
            <a:r>
              <a:rPr sz="1200" spc="-10" dirty="0">
                <a:latin typeface="Arial"/>
                <a:cs typeface="Arial"/>
              </a:rPr>
              <a:t>layers, </a:t>
            </a:r>
            <a:r>
              <a:rPr sz="1200" spc="-5" dirty="0">
                <a:latin typeface="Arial"/>
                <a:cs typeface="Arial"/>
              </a:rPr>
              <a:t>with states, colors and </a:t>
            </a:r>
            <a:r>
              <a:rPr sz="1200" spc="-10" dirty="0">
                <a:latin typeface="Arial"/>
                <a:cs typeface="Arial"/>
              </a:rPr>
              <a:t>linetypes.  </a:t>
            </a:r>
            <a:r>
              <a:rPr sz="1200" spc="-5" dirty="0">
                <a:latin typeface="Arial"/>
                <a:cs typeface="Arial"/>
              </a:rPr>
              <a:t>Creates a new layer and makes it</a:t>
            </a:r>
            <a:r>
              <a:rPr sz="1200" spc="-15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current.</a:t>
            </a:r>
            <a:endParaRPr sz="1200">
              <a:latin typeface="Arial"/>
              <a:cs typeface="Arial"/>
            </a:endParaRPr>
          </a:p>
          <a:p>
            <a:pPr marL="17145">
              <a:lnSpc>
                <a:spcPts val="1345"/>
              </a:lnSpc>
            </a:pPr>
            <a:r>
              <a:rPr sz="1200" spc="-5" dirty="0">
                <a:latin typeface="Arial"/>
                <a:cs typeface="Arial"/>
              </a:rPr>
              <a:t>Sets current</a:t>
            </a:r>
            <a:r>
              <a:rPr sz="1200" spc="-9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layer.</a:t>
            </a:r>
            <a:endParaRPr sz="1200">
              <a:latin typeface="Arial"/>
              <a:cs typeface="Arial"/>
            </a:endParaRPr>
          </a:p>
          <a:p>
            <a:pPr marL="17145" marR="2138045">
              <a:lnSpc>
                <a:spcPct val="166700"/>
              </a:lnSpc>
              <a:spcBef>
                <a:spcPts val="30"/>
              </a:spcBef>
            </a:pPr>
            <a:r>
              <a:rPr sz="1200" spc="-15" dirty="0">
                <a:latin typeface="Arial"/>
                <a:cs typeface="Arial"/>
              </a:rPr>
              <a:t>Creates new layers </a:t>
            </a:r>
            <a:r>
              <a:rPr sz="1200" dirty="0">
                <a:latin typeface="Arial"/>
                <a:cs typeface="Arial"/>
              </a:rPr>
              <a:t>.  </a:t>
            </a:r>
            <a:r>
              <a:rPr sz="1200" spc="-5" dirty="0">
                <a:latin typeface="Arial"/>
                <a:cs typeface="Arial"/>
              </a:rPr>
              <a:t>Turns on specified</a:t>
            </a:r>
            <a:r>
              <a:rPr sz="1200" spc="-10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layers.  </a:t>
            </a:r>
            <a:r>
              <a:rPr sz="1200" spc="-5" dirty="0">
                <a:latin typeface="Arial"/>
                <a:cs typeface="Arial"/>
              </a:rPr>
              <a:t>Turns off specified</a:t>
            </a:r>
            <a:r>
              <a:rPr sz="1200" spc="-12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layers.</a:t>
            </a:r>
            <a:endParaRPr sz="1200">
              <a:latin typeface="Arial"/>
              <a:cs typeface="Arial"/>
            </a:endParaRPr>
          </a:p>
          <a:p>
            <a:pPr marL="14604" marR="1472565" indent="635">
              <a:lnSpc>
                <a:spcPct val="166700"/>
              </a:lnSpc>
            </a:pPr>
            <a:r>
              <a:rPr sz="1200" spc="-15" dirty="0">
                <a:latin typeface="Arial"/>
                <a:cs typeface="Arial"/>
              </a:rPr>
              <a:t>Assigns color </a:t>
            </a:r>
            <a:r>
              <a:rPr sz="1200" spc="-10" dirty="0">
                <a:latin typeface="Arial"/>
                <a:cs typeface="Arial"/>
              </a:rPr>
              <a:t>to </a:t>
            </a:r>
            <a:r>
              <a:rPr sz="1200" spc="-15" dirty="0">
                <a:latin typeface="Arial"/>
                <a:cs typeface="Arial"/>
              </a:rPr>
              <a:t>specified </a:t>
            </a:r>
            <a:r>
              <a:rPr sz="1200" spc="-20" dirty="0">
                <a:latin typeface="Arial"/>
                <a:cs typeface="Arial"/>
              </a:rPr>
              <a:t>layers.  </a:t>
            </a:r>
            <a:r>
              <a:rPr sz="1200" spc="-5" dirty="0">
                <a:latin typeface="Arial"/>
                <a:cs typeface="Arial"/>
              </a:rPr>
              <a:t>Assigns linetype to specified</a:t>
            </a:r>
            <a:r>
              <a:rPr sz="1200" spc="-11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layers.</a:t>
            </a:r>
            <a:endParaRPr sz="1200">
              <a:latin typeface="Arial"/>
              <a:cs typeface="Arial"/>
            </a:endParaRPr>
          </a:p>
          <a:p>
            <a:pPr marL="16510" marR="718185" indent="635">
              <a:lnSpc>
                <a:spcPct val="166700"/>
              </a:lnSpc>
            </a:pPr>
            <a:r>
              <a:rPr sz="1200" spc="-5" dirty="0">
                <a:latin typeface="Arial"/>
                <a:cs typeface="Arial"/>
              </a:rPr>
              <a:t>Completely ignores layers during </a:t>
            </a:r>
            <a:r>
              <a:rPr sz="1200" spc="-10" dirty="0">
                <a:latin typeface="Arial"/>
                <a:cs typeface="Arial"/>
              </a:rPr>
              <a:t>regeneration.  </a:t>
            </a:r>
            <a:r>
              <a:rPr sz="1200" spc="-5" dirty="0">
                <a:latin typeface="Arial"/>
                <a:cs typeface="Arial"/>
              </a:rPr>
              <a:t>Unfreezes specified layers</a:t>
            </a:r>
            <a:r>
              <a:rPr sz="1200" spc="-6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Ltype.</a:t>
            </a:r>
            <a:endParaRPr sz="1200">
              <a:latin typeface="Arial"/>
              <a:cs typeface="Arial"/>
            </a:endParaRPr>
          </a:p>
          <a:p>
            <a:pPr marL="14604" marR="5080" indent="1270">
              <a:lnSpc>
                <a:spcPct val="107500"/>
              </a:lnSpc>
              <a:spcBef>
                <a:spcPts val="780"/>
              </a:spcBef>
            </a:pPr>
            <a:r>
              <a:rPr sz="1200" spc="-5" dirty="0">
                <a:latin typeface="Arial"/>
                <a:cs typeface="Arial"/>
              </a:rPr>
              <a:t>Makes a layer read only preventing entities </a:t>
            </a:r>
            <a:r>
              <a:rPr sz="1200" dirty="0">
                <a:latin typeface="Arial"/>
                <a:cs typeface="Arial"/>
              </a:rPr>
              <a:t>from </a:t>
            </a:r>
            <a:r>
              <a:rPr sz="1200" spc="-5" dirty="0">
                <a:latin typeface="Arial"/>
                <a:cs typeface="Arial"/>
              </a:rPr>
              <a:t>being  edited but available visual reference and osnap</a:t>
            </a:r>
            <a:r>
              <a:rPr sz="1200" spc="-17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functions.</a:t>
            </a:r>
            <a:endParaRPr sz="1200">
              <a:latin typeface="Arial"/>
              <a:cs typeface="Arial"/>
            </a:endParaRPr>
          </a:p>
          <a:p>
            <a:pPr marL="16510" marR="92710" indent="-2540">
              <a:lnSpc>
                <a:spcPts val="2400"/>
              </a:lnSpc>
              <a:spcBef>
                <a:spcPts val="225"/>
              </a:spcBef>
            </a:pPr>
            <a:r>
              <a:rPr sz="1200" spc="-5" dirty="0">
                <a:latin typeface="Arial"/>
                <a:cs typeface="Arial"/>
              </a:rPr>
              <a:t>Places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a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layer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in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read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write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mode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and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available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for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edits.  </a:t>
            </a:r>
            <a:r>
              <a:rPr sz="1200" spc="-15" dirty="0">
                <a:latin typeface="Arial"/>
                <a:cs typeface="Arial"/>
              </a:rPr>
              <a:t>Turns </a:t>
            </a:r>
            <a:r>
              <a:rPr sz="1200" spc="-5" dirty="0">
                <a:latin typeface="Arial"/>
                <a:cs typeface="Arial"/>
              </a:rPr>
              <a:t>a </a:t>
            </a:r>
            <a:r>
              <a:rPr sz="1200" spc="-15" dirty="0">
                <a:latin typeface="Arial"/>
                <a:cs typeface="Arial"/>
              </a:rPr>
              <a:t>Layer </a:t>
            </a:r>
            <a:r>
              <a:rPr sz="1200" spc="-10" dirty="0">
                <a:latin typeface="Arial"/>
                <a:cs typeface="Arial"/>
              </a:rPr>
              <a:t>On for</a:t>
            </a:r>
            <a:r>
              <a:rPr sz="1200" spc="-130" dirty="0">
                <a:latin typeface="Arial"/>
                <a:cs typeface="Arial"/>
              </a:rPr>
              <a:t> </a:t>
            </a:r>
            <a:r>
              <a:rPr sz="1200" spc="-15" dirty="0">
                <a:latin typeface="Arial"/>
                <a:cs typeface="Arial"/>
              </a:rPr>
              <a:t>Plotting</a:t>
            </a:r>
            <a:endParaRPr sz="1200">
              <a:latin typeface="Arial"/>
              <a:cs typeface="Arial"/>
            </a:endParaRPr>
          </a:p>
          <a:p>
            <a:pPr marL="13970">
              <a:lnSpc>
                <a:spcPct val="100000"/>
              </a:lnSpc>
              <a:spcBef>
                <a:spcPts val="720"/>
              </a:spcBef>
            </a:pPr>
            <a:r>
              <a:rPr sz="1200" spc="-15" dirty="0">
                <a:latin typeface="Arial"/>
                <a:cs typeface="Arial"/>
              </a:rPr>
              <a:t>Turns </a:t>
            </a:r>
            <a:r>
              <a:rPr sz="1200" spc="-5" dirty="0">
                <a:latin typeface="Arial"/>
                <a:cs typeface="Arial"/>
              </a:rPr>
              <a:t>a </a:t>
            </a:r>
            <a:r>
              <a:rPr sz="1200" spc="-15" dirty="0">
                <a:latin typeface="Arial"/>
                <a:cs typeface="Arial"/>
              </a:rPr>
              <a:t>Layer </a:t>
            </a:r>
            <a:r>
              <a:rPr sz="1200" spc="-10" dirty="0">
                <a:latin typeface="Arial"/>
                <a:cs typeface="Arial"/>
              </a:rPr>
              <a:t>Off for</a:t>
            </a:r>
            <a:r>
              <a:rPr sz="1200" spc="-160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Plotting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1200" spc="-15" dirty="0">
                <a:latin typeface="Arial"/>
                <a:cs typeface="Arial"/>
              </a:rPr>
              <a:t>Controls </a:t>
            </a:r>
            <a:r>
              <a:rPr sz="1200" spc="-10" dirty="0">
                <a:latin typeface="Arial"/>
                <a:cs typeface="Arial"/>
              </a:rPr>
              <a:t>the </a:t>
            </a:r>
            <a:r>
              <a:rPr sz="1200" spc="-15" dirty="0">
                <a:latin typeface="Arial"/>
                <a:cs typeface="Arial"/>
              </a:rPr>
              <a:t>line weight </a:t>
            </a:r>
            <a:r>
              <a:rPr sz="1200" spc="-5" dirty="0">
                <a:latin typeface="Arial"/>
                <a:cs typeface="Arial"/>
              </a:rPr>
              <a:t>for each</a:t>
            </a:r>
            <a:r>
              <a:rPr sz="1200" spc="2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layer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68805" y="5015738"/>
            <a:ext cx="63119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Unlock</a:t>
            </a:r>
            <a:endParaRPr sz="1200">
              <a:latin typeface="Arial"/>
              <a:cs typeface="Arial"/>
            </a:endParaRPr>
          </a:p>
          <a:p>
            <a:pPr marL="12700" marR="71755">
              <a:lnSpc>
                <a:spcPct val="166700"/>
              </a:lnSpc>
            </a:pPr>
            <a:r>
              <a:rPr sz="1200" b="1" spc="5" dirty="0">
                <a:latin typeface="Arial"/>
                <a:cs typeface="Arial"/>
              </a:rPr>
              <a:t>Plot  No</a:t>
            </a:r>
            <a:r>
              <a:rPr sz="1200" b="1" spc="-120" dirty="0">
                <a:latin typeface="Arial"/>
                <a:cs typeface="Arial"/>
              </a:rPr>
              <a:t> </a:t>
            </a:r>
            <a:r>
              <a:rPr sz="1200" b="1" spc="10" dirty="0">
                <a:latin typeface="Arial"/>
                <a:cs typeface="Arial"/>
              </a:rPr>
              <a:t>Plot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1200" b="1" dirty="0">
                <a:latin typeface="Arial"/>
                <a:cs typeface="Arial"/>
              </a:rPr>
              <a:t>LWeight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68805" y="6766052"/>
            <a:ext cx="5219065" cy="7505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25" dirty="0">
                <a:latin typeface="Arial"/>
                <a:cs typeface="Arial"/>
              </a:rPr>
              <a:t>TIP:</a:t>
            </a:r>
            <a:endParaRPr sz="1400">
              <a:latin typeface="Arial"/>
              <a:cs typeface="Arial"/>
            </a:endParaRPr>
          </a:p>
          <a:p>
            <a:pPr marL="241300" marR="5080">
              <a:lnSpc>
                <a:spcPts val="1370"/>
              </a:lnSpc>
              <a:spcBef>
                <a:spcPts val="1320"/>
              </a:spcBef>
            </a:pPr>
            <a:r>
              <a:rPr sz="1200" spc="-5" dirty="0">
                <a:latin typeface="Arial"/>
                <a:cs typeface="Arial"/>
              </a:rPr>
              <a:t>Layers can be set using the command line prompts for layers. To use this,  </a:t>
            </a:r>
            <a:r>
              <a:rPr sz="1200" spc="-10" dirty="0">
                <a:latin typeface="Arial"/>
                <a:cs typeface="Arial"/>
              </a:rPr>
              <a:t>type </a:t>
            </a:r>
            <a:r>
              <a:rPr sz="1200" spc="-5" dirty="0">
                <a:latin typeface="Arial"/>
                <a:cs typeface="Arial"/>
              </a:rPr>
              <a:t>–LAYER or </a:t>
            </a:r>
            <a:r>
              <a:rPr sz="1200" spc="-10" dirty="0">
                <a:latin typeface="Arial"/>
                <a:cs typeface="Arial"/>
              </a:rPr>
              <a:t>-LA </a:t>
            </a:r>
            <a:r>
              <a:rPr sz="1200" dirty="0">
                <a:latin typeface="Arial"/>
                <a:cs typeface="Arial"/>
              </a:rPr>
              <a:t>at the command</a:t>
            </a:r>
            <a:r>
              <a:rPr sz="1200" spc="-65" dirty="0">
                <a:latin typeface="Arial"/>
                <a:cs typeface="Arial"/>
              </a:rPr>
              <a:t> </a:t>
            </a:r>
            <a:r>
              <a:rPr sz="1200" spc="5" dirty="0">
                <a:latin typeface="Arial"/>
                <a:cs typeface="Arial"/>
              </a:rPr>
              <a:t>prompt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11705" y="7606538"/>
            <a:ext cx="72707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AutoNum type="arabicPeriod"/>
              <a:tabLst>
                <a:tab pos="354965" algn="l"/>
                <a:tab pos="355600" algn="l"/>
              </a:tabLst>
            </a:pPr>
            <a:r>
              <a:rPr sz="1200" b="1" spc="10" dirty="0">
                <a:latin typeface="Arial"/>
                <a:cs typeface="Arial"/>
              </a:rPr>
              <a:t>T</a:t>
            </a:r>
            <a:r>
              <a:rPr sz="1200" b="1" spc="-10" dirty="0">
                <a:latin typeface="Arial"/>
                <a:cs typeface="Arial"/>
              </a:rPr>
              <a:t>y</a:t>
            </a:r>
            <a:r>
              <a:rPr sz="1200" b="1" spc="10" dirty="0">
                <a:latin typeface="Arial"/>
                <a:cs typeface="Arial"/>
              </a:rPr>
              <a:t>p</a:t>
            </a:r>
            <a:r>
              <a:rPr sz="1200" b="1" spc="-5" dirty="0">
                <a:latin typeface="Arial"/>
                <a:cs typeface="Arial"/>
              </a:rPr>
              <a:t>e</a:t>
            </a:r>
            <a:endParaRPr sz="1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960"/>
              </a:spcBef>
              <a:buFont typeface="Arial"/>
              <a:buAutoNum type="arabicPeriod"/>
              <a:tabLst>
                <a:tab pos="354965" algn="l"/>
                <a:tab pos="355600" algn="l"/>
              </a:tabLst>
            </a:pPr>
            <a:r>
              <a:rPr sz="1200" b="1" spc="10" dirty="0">
                <a:latin typeface="Arial"/>
                <a:cs typeface="Arial"/>
              </a:rPr>
              <a:t>T</a:t>
            </a:r>
            <a:r>
              <a:rPr sz="1200" b="1" spc="-5" dirty="0">
                <a:latin typeface="Arial"/>
                <a:cs typeface="Arial"/>
              </a:rPr>
              <a:t>y</a:t>
            </a:r>
            <a:r>
              <a:rPr sz="1200" b="1" spc="10" dirty="0">
                <a:latin typeface="Arial"/>
                <a:cs typeface="Arial"/>
              </a:rPr>
              <a:t>p</a:t>
            </a:r>
            <a:r>
              <a:rPr sz="1200" b="1" spc="-5" dirty="0">
                <a:latin typeface="Arial"/>
                <a:cs typeface="Arial"/>
              </a:rPr>
              <a:t>e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969005" y="7606538"/>
            <a:ext cx="3501390" cy="821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sz="1200" spc="-15" dirty="0">
                <a:latin typeface="Arial"/>
                <a:cs typeface="Arial"/>
              </a:rPr>
              <a:t>Command: </a:t>
            </a:r>
            <a:r>
              <a:rPr sz="1200" spc="-5" dirty="0">
                <a:latin typeface="Arial"/>
                <a:cs typeface="Arial"/>
              </a:rPr>
              <a:t>-</a:t>
            </a:r>
            <a:r>
              <a:rPr sz="1200" b="1" spc="-5" dirty="0">
                <a:latin typeface="Arial"/>
                <a:cs typeface="Arial"/>
              </a:rPr>
              <a:t>LAYER </a:t>
            </a:r>
            <a:r>
              <a:rPr sz="1200" spc="-15" dirty="0">
                <a:latin typeface="Arial"/>
                <a:cs typeface="Arial"/>
              </a:rPr>
              <a:t>or</a:t>
            </a:r>
            <a:r>
              <a:rPr sz="1200" spc="-105" dirty="0">
                <a:latin typeface="Arial"/>
                <a:cs typeface="Arial"/>
              </a:rPr>
              <a:t> </a:t>
            </a:r>
            <a:r>
              <a:rPr sz="1200" b="1" spc="100" dirty="0">
                <a:latin typeface="Arial"/>
                <a:cs typeface="Arial"/>
              </a:rPr>
              <a:t>LA</a:t>
            </a:r>
            <a:endParaRPr sz="1200">
              <a:latin typeface="Arial"/>
              <a:cs typeface="Arial"/>
            </a:endParaRPr>
          </a:p>
          <a:p>
            <a:pPr marL="13335">
              <a:lnSpc>
                <a:spcPct val="100000"/>
              </a:lnSpc>
              <a:spcBef>
                <a:spcPts val="960"/>
              </a:spcBef>
            </a:pPr>
            <a:r>
              <a:rPr sz="1200" spc="-15" dirty="0">
                <a:latin typeface="Arial"/>
                <a:cs typeface="Arial"/>
              </a:rPr>
              <a:t>One </a:t>
            </a:r>
            <a:r>
              <a:rPr sz="1200" spc="-10" dirty="0">
                <a:latin typeface="Arial"/>
                <a:cs typeface="Arial"/>
              </a:rPr>
              <a:t>of the </a:t>
            </a:r>
            <a:r>
              <a:rPr sz="1200" spc="-15" dirty="0">
                <a:latin typeface="Arial"/>
                <a:cs typeface="Arial"/>
              </a:rPr>
              <a:t>following layer</a:t>
            </a:r>
            <a:r>
              <a:rPr sz="1200" spc="-120" dirty="0">
                <a:latin typeface="Arial"/>
                <a:cs typeface="Arial"/>
              </a:rPr>
              <a:t> </a:t>
            </a:r>
            <a:r>
              <a:rPr sz="1200" spc="-15" dirty="0">
                <a:latin typeface="Arial"/>
                <a:cs typeface="Arial"/>
              </a:rPr>
              <a:t>options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80"/>
              </a:spcBef>
            </a:pPr>
            <a:r>
              <a:rPr sz="1200" spc="-15" dirty="0">
                <a:latin typeface="Arial"/>
                <a:cs typeface="Arial"/>
              </a:rPr>
              <a:t>?/Make/Set/New/ON/OFF/Color/Ltype/Freeze/Thaw: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387680"/>
            <a:ext cx="417576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dirty="0"/>
              <a:t>Pointing </a:t>
            </a:r>
            <a:r>
              <a:rPr sz="3000" spc="-5" dirty="0"/>
              <a:t>Device</a:t>
            </a:r>
            <a:r>
              <a:rPr sz="3000" spc="-95" dirty="0"/>
              <a:t> </a:t>
            </a:r>
            <a:r>
              <a:rPr sz="3000" dirty="0"/>
              <a:t>(Mouse)</a:t>
            </a:r>
            <a:endParaRPr sz="3000"/>
          </a:p>
        </p:txBody>
      </p:sp>
      <p:sp>
        <p:nvSpPr>
          <p:cNvPr id="3" name="object 3"/>
          <p:cNvSpPr txBox="1"/>
          <p:nvPr/>
        </p:nvSpPr>
        <p:spPr>
          <a:xfrm>
            <a:off x="444500" y="997280"/>
            <a:ext cx="5344795" cy="393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AutoCAD </a:t>
            </a:r>
            <a:r>
              <a:rPr sz="1200" spc="-5" dirty="0">
                <a:latin typeface="Arial"/>
                <a:cs typeface="Arial"/>
              </a:rPr>
              <a:t>uses either </a:t>
            </a:r>
            <a:r>
              <a:rPr sz="1200" dirty="0">
                <a:latin typeface="Arial"/>
                <a:cs typeface="Arial"/>
              </a:rPr>
              <a:t>a mouse </a:t>
            </a:r>
            <a:r>
              <a:rPr sz="1200" spc="-5" dirty="0">
                <a:latin typeface="Arial"/>
                <a:cs typeface="Arial"/>
              </a:rPr>
              <a:t>or digitizing </a:t>
            </a:r>
            <a:r>
              <a:rPr sz="1200" dirty="0">
                <a:latin typeface="Arial"/>
                <a:cs typeface="Arial"/>
              </a:rPr>
              <a:t>tablet to select </a:t>
            </a:r>
            <a:r>
              <a:rPr sz="1200" spc="-5" dirty="0">
                <a:latin typeface="Arial"/>
                <a:cs typeface="Arial"/>
              </a:rPr>
              <a:t>objects in </a:t>
            </a:r>
            <a:r>
              <a:rPr sz="1200" dirty="0">
                <a:latin typeface="Arial"/>
                <a:cs typeface="Arial"/>
              </a:rPr>
              <a:t>a</a:t>
            </a:r>
            <a:r>
              <a:rPr sz="1200" spc="-8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drawing.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3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Left Mouse</a:t>
            </a:r>
            <a:r>
              <a:rPr sz="1200" b="1" spc="-5" dirty="0">
                <a:latin typeface="Arial"/>
                <a:cs typeface="Arial"/>
              </a:rPr>
              <a:t> Button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3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latin typeface="Arial"/>
                <a:cs typeface="Arial"/>
              </a:rPr>
              <a:t>Used </a:t>
            </a:r>
            <a:r>
              <a:rPr sz="1200" dirty="0">
                <a:latin typeface="Arial"/>
                <a:cs typeface="Arial"/>
              </a:rPr>
              <a:t>to </a:t>
            </a:r>
            <a:r>
              <a:rPr sz="1200" spc="-5" dirty="0">
                <a:latin typeface="Arial"/>
                <a:cs typeface="Arial"/>
              </a:rPr>
              <a:t>pick or </a:t>
            </a:r>
            <a:r>
              <a:rPr sz="1200" dirty="0">
                <a:latin typeface="Arial"/>
                <a:cs typeface="Arial"/>
              </a:rPr>
              <a:t>select</a:t>
            </a:r>
            <a:r>
              <a:rPr sz="1200" spc="-5" dirty="0">
                <a:latin typeface="Arial"/>
                <a:cs typeface="Arial"/>
              </a:rPr>
              <a:t> objects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350">
              <a:latin typeface="Arial"/>
              <a:cs typeface="Arial"/>
            </a:endParaRPr>
          </a:p>
          <a:p>
            <a:pPr marL="181610" indent="-169545">
              <a:lnSpc>
                <a:spcPct val="100000"/>
              </a:lnSpc>
              <a:buAutoNum type="arabicPeriod"/>
              <a:tabLst>
                <a:tab pos="182245" algn="l"/>
              </a:tabLst>
            </a:pPr>
            <a:r>
              <a:rPr sz="1200" spc="-5" dirty="0">
                <a:latin typeface="Arial"/>
                <a:cs typeface="Arial"/>
              </a:rPr>
              <a:t>Click </a:t>
            </a:r>
            <a:r>
              <a:rPr sz="1200" dirty="0">
                <a:latin typeface="Arial"/>
                <a:cs typeface="Arial"/>
              </a:rPr>
              <a:t>the </a:t>
            </a:r>
            <a:r>
              <a:rPr sz="1200" spc="-5" dirty="0">
                <a:latin typeface="Arial"/>
                <a:cs typeface="Arial"/>
              </a:rPr>
              <a:t>left </a:t>
            </a:r>
            <a:r>
              <a:rPr sz="1200" dirty="0">
                <a:latin typeface="Arial"/>
                <a:cs typeface="Arial"/>
              </a:rPr>
              <a:t>mouse </a:t>
            </a:r>
            <a:r>
              <a:rPr sz="1200" spc="-5" dirty="0">
                <a:latin typeface="Arial"/>
                <a:cs typeface="Arial"/>
              </a:rPr>
              <a:t>button </a:t>
            </a:r>
            <a:r>
              <a:rPr sz="1200" dirty="0">
                <a:latin typeface="Arial"/>
                <a:cs typeface="Arial"/>
              </a:rPr>
              <a:t>to select </a:t>
            </a:r>
            <a:r>
              <a:rPr sz="1200" spc="-5" dirty="0">
                <a:latin typeface="Arial"/>
                <a:cs typeface="Arial"/>
              </a:rPr>
              <a:t>an object area in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drawing.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AutoNum type="arabicPeriod"/>
            </a:pPr>
            <a:endParaRPr sz="1350">
              <a:latin typeface="Arial"/>
              <a:cs typeface="Arial"/>
            </a:endParaRPr>
          </a:p>
          <a:p>
            <a:pPr marL="181610" indent="-169545">
              <a:lnSpc>
                <a:spcPct val="100000"/>
              </a:lnSpc>
              <a:buAutoNum type="arabicPeriod"/>
              <a:tabLst>
                <a:tab pos="182245" algn="l"/>
              </a:tabLst>
            </a:pPr>
            <a:r>
              <a:rPr sz="1200" dirty="0">
                <a:latin typeface="Arial"/>
                <a:cs typeface="Arial"/>
              </a:rPr>
              <a:t>Press </a:t>
            </a:r>
            <a:r>
              <a:rPr sz="1200" b="1" dirty="0">
                <a:latin typeface="Arial"/>
                <a:cs typeface="Arial"/>
              </a:rPr>
              <a:t>ESC </a:t>
            </a:r>
            <a:r>
              <a:rPr sz="1200" dirty="0">
                <a:latin typeface="Arial"/>
                <a:cs typeface="Arial"/>
              </a:rPr>
              <a:t>twice to </a:t>
            </a:r>
            <a:r>
              <a:rPr sz="1200" spc="-5" dirty="0">
                <a:latin typeface="Arial"/>
                <a:cs typeface="Arial"/>
              </a:rPr>
              <a:t>deselect an object </a:t>
            </a:r>
            <a:r>
              <a:rPr sz="1200" dirty="0">
                <a:latin typeface="Arial"/>
                <a:cs typeface="Arial"/>
              </a:rPr>
              <a:t>(or to cancel a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command).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3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b="1" spc="-5" dirty="0">
                <a:latin typeface="Arial"/>
                <a:cs typeface="Arial"/>
              </a:rPr>
              <a:t>Right </a:t>
            </a:r>
            <a:r>
              <a:rPr sz="1200" b="1" dirty="0">
                <a:latin typeface="Arial"/>
                <a:cs typeface="Arial"/>
              </a:rPr>
              <a:t>Mouse</a:t>
            </a:r>
            <a:r>
              <a:rPr sz="1200" b="1" spc="-5" dirty="0">
                <a:latin typeface="Arial"/>
                <a:cs typeface="Arial"/>
              </a:rPr>
              <a:t> Button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3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latin typeface="Arial"/>
                <a:cs typeface="Arial"/>
              </a:rPr>
              <a:t>Used </a:t>
            </a:r>
            <a:r>
              <a:rPr sz="1200" dirty="0">
                <a:latin typeface="Arial"/>
                <a:cs typeface="Arial"/>
              </a:rPr>
              <a:t>to </a:t>
            </a:r>
            <a:r>
              <a:rPr sz="1200" spc="-5" dirty="0">
                <a:latin typeface="Arial"/>
                <a:cs typeface="Arial"/>
              </a:rPr>
              <a:t>enter </a:t>
            </a:r>
            <a:r>
              <a:rPr sz="1200" dirty="0">
                <a:latin typeface="Arial"/>
                <a:cs typeface="Arial"/>
              </a:rPr>
              <a:t>a command, repeat </a:t>
            </a:r>
            <a:r>
              <a:rPr sz="1200" spc="-5" dirty="0">
                <a:latin typeface="Arial"/>
                <a:cs typeface="Arial"/>
              </a:rPr>
              <a:t>last </a:t>
            </a:r>
            <a:r>
              <a:rPr sz="1200" dirty="0">
                <a:latin typeface="Arial"/>
                <a:cs typeface="Arial"/>
              </a:rPr>
              <a:t>command, </a:t>
            </a:r>
            <a:r>
              <a:rPr sz="1200" spc="-5" dirty="0">
                <a:latin typeface="Arial"/>
                <a:cs typeface="Arial"/>
              </a:rPr>
              <a:t>or access </a:t>
            </a:r>
            <a:r>
              <a:rPr sz="1200" dirty="0">
                <a:latin typeface="Arial"/>
                <a:cs typeface="Arial"/>
              </a:rPr>
              <a:t>shortcut</a:t>
            </a:r>
            <a:r>
              <a:rPr sz="1200" spc="-6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menus.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3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latin typeface="Arial"/>
                <a:cs typeface="Arial"/>
              </a:rPr>
              <a:t>1. Click </a:t>
            </a:r>
            <a:r>
              <a:rPr sz="1200" dirty="0">
                <a:latin typeface="Arial"/>
                <a:cs typeface="Arial"/>
              </a:rPr>
              <a:t>the right mouse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button.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7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000" dirty="0">
                <a:solidFill>
                  <a:srgbClr val="B11116"/>
                </a:solidFill>
                <a:latin typeface="Arial"/>
                <a:cs typeface="Arial"/>
              </a:rPr>
              <a:t>TIPS:</a:t>
            </a:r>
            <a:endParaRPr sz="1000">
              <a:latin typeface="Arial"/>
              <a:cs typeface="Arial"/>
            </a:endParaRPr>
          </a:p>
          <a:p>
            <a:pPr marL="92075" indent="-80010">
              <a:lnSpc>
                <a:spcPct val="100000"/>
              </a:lnSpc>
              <a:spcBef>
                <a:spcPts val="600"/>
              </a:spcBef>
              <a:buChar char="•"/>
              <a:tabLst>
                <a:tab pos="92710" algn="l"/>
              </a:tabLst>
            </a:pPr>
            <a:r>
              <a:rPr sz="1000" dirty="0">
                <a:latin typeface="Arial"/>
                <a:cs typeface="Arial"/>
              </a:rPr>
              <a:t>SHIFT + the right mouse </a:t>
            </a:r>
            <a:r>
              <a:rPr sz="1000" spc="-5" dirty="0">
                <a:latin typeface="Arial"/>
                <a:cs typeface="Arial"/>
              </a:rPr>
              <a:t>button brings up </a:t>
            </a:r>
            <a:r>
              <a:rPr sz="1000" dirty="0">
                <a:latin typeface="Arial"/>
                <a:cs typeface="Arial"/>
              </a:rPr>
              <a:t>the </a:t>
            </a:r>
            <a:r>
              <a:rPr sz="1000" spc="-5" dirty="0">
                <a:latin typeface="Arial"/>
                <a:cs typeface="Arial"/>
              </a:rPr>
              <a:t>object </a:t>
            </a:r>
            <a:r>
              <a:rPr sz="1000" dirty="0">
                <a:latin typeface="Arial"/>
                <a:cs typeface="Arial"/>
              </a:rPr>
              <a:t>snap</a:t>
            </a:r>
            <a:r>
              <a:rPr sz="1000" spc="-4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menus.</a:t>
            </a:r>
            <a:endParaRPr sz="1000">
              <a:latin typeface="Arial"/>
              <a:cs typeface="Arial"/>
            </a:endParaRPr>
          </a:p>
          <a:p>
            <a:pPr marL="92075" indent="-80010">
              <a:lnSpc>
                <a:spcPct val="100000"/>
              </a:lnSpc>
              <a:spcBef>
                <a:spcPts val="600"/>
              </a:spcBef>
              <a:buChar char="•"/>
              <a:tabLst>
                <a:tab pos="92710" algn="l"/>
              </a:tabLst>
            </a:pPr>
            <a:r>
              <a:rPr sz="1000" spc="-15" dirty="0">
                <a:latin typeface="Arial"/>
                <a:cs typeface="Arial"/>
              </a:rPr>
              <a:t>Various </a:t>
            </a:r>
            <a:r>
              <a:rPr sz="1000" dirty="0">
                <a:latin typeface="Arial"/>
                <a:cs typeface="Arial"/>
              </a:rPr>
              <a:t>screen </a:t>
            </a:r>
            <a:r>
              <a:rPr sz="1000" spc="-5" dirty="0">
                <a:latin typeface="Arial"/>
                <a:cs typeface="Arial"/>
              </a:rPr>
              <a:t>locations </a:t>
            </a:r>
            <a:r>
              <a:rPr sz="1000" dirty="0">
                <a:latin typeface="Arial"/>
                <a:cs typeface="Arial"/>
              </a:rPr>
              <a:t>for the mouse </a:t>
            </a:r>
            <a:r>
              <a:rPr sz="1000" spc="-5" dirty="0">
                <a:latin typeface="Arial"/>
                <a:cs typeface="Arial"/>
              </a:rPr>
              <a:t>brings up different </a:t>
            </a:r>
            <a:r>
              <a:rPr sz="1000" dirty="0">
                <a:latin typeface="Arial"/>
                <a:cs typeface="Arial"/>
              </a:rPr>
              <a:t>menus.•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menus.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161079" y="5806752"/>
            <a:ext cx="3687599" cy="35253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40205" y="579373"/>
            <a:ext cx="3870325" cy="1423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2179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latin typeface="Arial"/>
                <a:cs typeface="Arial"/>
              </a:rPr>
              <a:t>AutoCAD </a:t>
            </a:r>
            <a:r>
              <a:rPr sz="1800" b="1" spc="-15" dirty="0">
                <a:latin typeface="Arial"/>
                <a:cs typeface="Arial"/>
              </a:rPr>
              <a:t>2D</a:t>
            </a:r>
            <a:r>
              <a:rPr sz="1800" b="1" spc="-50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Tutorial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45"/>
              </a:spcBef>
            </a:pPr>
            <a:r>
              <a:rPr sz="1800" b="1" spc="-20" dirty="0">
                <a:latin typeface="Arial"/>
                <a:cs typeface="Arial"/>
              </a:rPr>
              <a:t>Layer Shortcuts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spc="-15" dirty="0">
                <a:latin typeface="Arial"/>
                <a:cs typeface="Arial"/>
              </a:rPr>
              <a:t>12.3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55"/>
              </a:spcBef>
            </a:pPr>
            <a:r>
              <a:rPr sz="1400" b="1" spc="-10" dirty="0">
                <a:latin typeface="Arial"/>
                <a:cs typeface="Arial"/>
              </a:rPr>
              <a:t>Changing the Layer of </a:t>
            </a:r>
            <a:r>
              <a:rPr sz="1400" b="1" spc="-5" dirty="0">
                <a:latin typeface="Arial"/>
                <a:cs typeface="Arial"/>
              </a:rPr>
              <a:t>an</a:t>
            </a:r>
            <a:r>
              <a:rPr sz="1400" b="1" spc="-150" dirty="0">
                <a:latin typeface="Arial"/>
                <a:cs typeface="Arial"/>
              </a:rPr>
              <a:t> </a:t>
            </a:r>
            <a:r>
              <a:rPr sz="1400" b="1" spc="-15" dirty="0">
                <a:latin typeface="Arial"/>
                <a:cs typeface="Arial"/>
              </a:rPr>
              <a:t>Object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11705" y="2418080"/>
            <a:ext cx="810895" cy="504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235" indent="-344170">
              <a:lnSpc>
                <a:spcPct val="100000"/>
              </a:lnSpc>
              <a:spcBef>
                <a:spcPts val="100"/>
              </a:spcBef>
              <a:buFont typeface="Arial"/>
              <a:buAutoNum type="arabicPeriod"/>
              <a:tabLst>
                <a:tab pos="356235" algn="l"/>
                <a:tab pos="356870" algn="l"/>
              </a:tabLst>
            </a:pPr>
            <a:r>
              <a:rPr sz="1200" b="1" spc="-10" dirty="0">
                <a:latin typeface="Arial"/>
                <a:cs typeface="Arial"/>
              </a:rPr>
              <a:t>Click</a:t>
            </a:r>
            <a:endParaRPr sz="1200">
              <a:latin typeface="Arial"/>
              <a:cs typeface="Arial"/>
            </a:endParaRPr>
          </a:p>
          <a:p>
            <a:pPr marL="356235" indent="-344170">
              <a:lnSpc>
                <a:spcPct val="100000"/>
              </a:lnSpc>
              <a:spcBef>
                <a:spcPts val="885"/>
              </a:spcBef>
              <a:buFont typeface="Arial"/>
              <a:buAutoNum type="arabicPeriod"/>
              <a:tabLst>
                <a:tab pos="356235" algn="l"/>
                <a:tab pos="356870" algn="l"/>
              </a:tabLst>
            </a:pPr>
            <a:r>
              <a:rPr sz="1200" b="1" spc="-15" dirty="0">
                <a:latin typeface="Arial"/>
                <a:cs typeface="Arial"/>
              </a:rPr>
              <a:t>S</a:t>
            </a:r>
            <a:r>
              <a:rPr sz="1200" b="1" spc="-20" dirty="0">
                <a:latin typeface="Arial"/>
                <a:cs typeface="Arial"/>
              </a:rPr>
              <a:t>e</a:t>
            </a:r>
            <a:r>
              <a:rPr sz="1200" b="1" spc="-10" dirty="0">
                <a:latin typeface="Arial"/>
                <a:cs typeface="Arial"/>
              </a:rPr>
              <a:t>l</a:t>
            </a:r>
            <a:r>
              <a:rPr sz="1200" b="1" spc="-20" dirty="0">
                <a:latin typeface="Arial"/>
                <a:cs typeface="Arial"/>
              </a:rPr>
              <a:t>e</a:t>
            </a:r>
            <a:r>
              <a:rPr sz="1200" b="1" spc="-15" dirty="0">
                <a:latin typeface="Arial"/>
                <a:cs typeface="Arial"/>
              </a:rPr>
              <a:t>c</a:t>
            </a:r>
            <a:r>
              <a:rPr sz="1200" b="1" dirty="0">
                <a:latin typeface="Arial"/>
                <a:cs typeface="Arial"/>
              </a:rPr>
              <a:t>t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65195" y="2418080"/>
            <a:ext cx="2986405" cy="11976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604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latin typeface="Arial"/>
                <a:cs typeface="Arial"/>
              </a:rPr>
              <a:t>Once </a:t>
            </a:r>
            <a:r>
              <a:rPr sz="1200" dirty="0">
                <a:latin typeface="Arial"/>
                <a:cs typeface="Arial"/>
              </a:rPr>
              <a:t>on </a:t>
            </a:r>
            <a:r>
              <a:rPr sz="1200" spc="5" dirty="0">
                <a:latin typeface="Arial"/>
                <a:cs typeface="Arial"/>
              </a:rPr>
              <a:t>the object to</a:t>
            </a:r>
            <a:r>
              <a:rPr sz="1200" spc="-190" dirty="0">
                <a:latin typeface="Arial"/>
                <a:cs typeface="Arial"/>
              </a:rPr>
              <a:t> </a:t>
            </a:r>
            <a:r>
              <a:rPr sz="1200" spc="5" dirty="0">
                <a:latin typeface="Arial"/>
                <a:cs typeface="Arial"/>
              </a:rPr>
              <a:t>change.</a:t>
            </a:r>
            <a:endParaRPr sz="1200">
              <a:latin typeface="Arial"/>
              <a:cs typeface="Arial"/>
            </a:endParaRPr>
          </a:p>
          <a:p>
            <a:pPr marL="16510" marR="5080" indent="-3810">
              <a:lnSpc>
                <a:spcPct val="107500"/>
              </a:lnSpc>
              <a:spcBef>
                <a:spcPts val="780"/>
              </a:spcBef>
            </a:pPr>
            <a:r>
              <a:rPr sz="1200" spc="-5" dirty="0">
                <a:latin typeface="Arial"/>
                <a:cs typeface="Arial"/>
              </a:rPr>
              <a:t>the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desired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layer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from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the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Layer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Control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Box  </a:t>
            </a:r>
            <a:r>
              <a:rPr sz="1200" spc="-10" dirty="0">
                <a:latin typeface="Arial"/>
                <a:cs typeface="Arial"/>
              </a:rPr>
              <a:t>dropdown.</a:t>
            </a:r>
            <a:endParaRPr sz="1200">
              <a:latin typeface="Arial"/>
              <a:cs typeface="Arial"/>
            </a:endParaRPr>
          </a:p>
          <a:p>
            <a:pPr marL="15875" marR="241935">
              <a:lnSpc>
                <a:spcPct val="104200"/>
              </a:lnSpc>
              <a:spcBef>
                <a:spcPts val="910"/>
              </a:spcBef>
            </a:pPr>
            <a:r>
              <a:rPr sz="1200" spc="-15" dirty="0">
                <a:latin typeface="Arial"/>
                <a:cs typeface="Arial"/>
              </a:rPr>
              <a:t>AutoCAD will </a:t>
            </a:r>
            <a:r>
              <a:rPr sz="1200" spc="-10" dirty="0">
                <a:latin typeface="Arial"/>
                <a:cs typeface="Arial"/>
              </a:rPr>
              <a:t>move the </a:t>
            </a:r>
            <a:r>
              <a:rPr sz="1200" spc="-15" dirty="0">
                <a:latin typeface="Arial"/>
                <a:cs typeface="Arial"/>
              </a:rPr>
              <a:t>object </a:t>
            </a:r>
            <a:r>
              <a:rPr sz="1200" spc="-10" dirty="0">
                <a:latin typeface="Arial"/>
                <a:cs typeface="Arial"/>
              </a:rPr>
              <a:t>to the </a:t>
            </a:r>
            <a:r>
              <a:rPr sz="1200" spc="-20" dirty="0">
                <a:latin typeface="Arial"/>
                <a:cs typeface="Arial"/>
              </a:rPr>
              <a:t>new  </a:t>
            </a:r>
            <a:r>
              <a:rPr sz="1200" spc="-25" dirty="0">
                <a:latin typeface="Arial"/>
                <a:cs typeface="Arial"/>
              </a:rPr>
              <a:t>layer.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490281" y="3724655"/>
            <a:ext cx="4581525" cy="3095625"/>
            <a:chOff x="1490281" y="3724655"/>
            <a:chExt cx="4581525" cy="3095625"/>
          </a:xfrm>
        </p:grpSpPr>
        <p:sp>
          <p:nvSpPr>
            <p:cNvPr id="6" name="object 6"/>
            <p:cNvSpPr/>
            <p:nvPr/>
          </p:nvSpPr>
          <p:spPr>
            <a:xfrm>
              <a:off x="1838706" y="3724655"/>
              <a:ext cx="4114800" cy="309524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495544" y="5609844"/>
              <a:ext cx="571500" cy="571500"/>
            </a:xfrm>
            <a:custGeom>
              <a:avLst/>
              <a:gdLst/>
              <a:ahLst/>
              <a:cxnLst/>
              <a:rect l="l" t="t" r="r" b="b"/>
              <a:pathLst>
                <a:path w="571500" h="571500">
                  <a:moveTo>
                    <a:pt x="571500" y="57150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495044" y="5952744"/>
              <a:ext cx="1028700" cy="457200"/>
            </a:xfrm>
            <a:custGeom>
              <a:avLst/>
              <a:gdLst/>
              <a:ahLst/>
              <a:cxnLst/>
              <a:rect l="l" t="t" r="r" b="b"/>
              <a:pathLst>
                <a:path w="1028700" h="457200">
                  <a:moveTo>
                    <a:pt x="0" y="0"/>
                  </a:moveTo>
                  <a:lnTo>
                    <a:pt x="1028700" y="45720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778255" y="5916421"/>
            <a:ext cx="671195" cy="170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50" spc="10" dirty="0">
                <a:latin typeface="Arial"/>
                <a:cs typeface="Arial"/>
              </a:rPr>
              <a:t>Select</a:t>
            </a:r>
            <a:r>
              <a:rPr sz="950" spc="-10" dirty="0">
                <a:latin typeface="Arial"/>
                <a:cs typeface="Arial"/>
              </a:rPr>
              <a:t> </a:t>
            </a:r>
            <a:r>
              <a:rPr sz="950" spc="-5" dirty="0">
                <a:latin typeface="Arial"/>
                <a:cs typeface="Arial"/>
              </a:rPr>
              <a:t>layer</a:t>
            </a:r>
            <a:endParaRPr sz="950">
              <a:latin typeface="Arial"/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r>
              <a:rPr dirty="0"/>
              <a:t>- 103</a:t>
            </a:r>
            <a:r>
              <a:rPr spc="-40" dirty="0"/>
              <a:t> </a:t>
            </a:r>
            <a:r>
              <a:rPr dirty="0"/>
              <a:t>-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150355" y="6145021"/>
            <a:ext cx="979805" cy="170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50" spc="5" dirty="0">
                <a:latin typeface="Arial"/>
                <a:cs typeface="Arial"/>
              </a:rPr>
              <a:t>Select object</a:t>
            </a:r>
            <a:r>
              <a:rPr sz="950" spc="35" dirty="0">
                <a:latin typeface="Arial"/>
                <a:cs typeface="Arial"/>
              </a:rPr>
              <a:t> </a:t>
            </a:r>
            <a:r>
              <a:rPr sz="950" spc="5" dirty="0">
                <a:latin typeface="Arial"/>
                <a:cs typeface="Arial"/>
              </a:rPr>
              <a:t>first</a:t>
            </a:r>
            <a:endParaRPr sz="9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10615" marR="5080" indent="-109855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Colours </a:t>
            </a:r>
            <a:r>
              <a:rPr dirty="0"/>
              <a:t>+</a:t>
            </a:r>
            <a:r>
              <a:rPr spc="-95" dirty="0"/>
              <a:t> </a:t>
            </a:r>
            <a:r>
              <a:rPr spc="-5" dirty="0"/>
              <a:t>Line  </a:t>
            </a:r>
            <a:r>
              <a:rPr spc="-20" dirty="0"/>
              <a:t>Weights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06500" y="436117"/>
            <a:ext cx="3803650" cy="8623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543050">
              <a:lnSpc>
                <a:spcPct val="152500"/>
              </a:lnSpc>
              <a:spcBef>
                <a:spcPts val="100"/>
              </a:spcBef>
            </a:pPr>
            <a:r>
              <a:rPr sz="1800" b="1" spc="-20" dirty="0">
                <a:latin typeface="Arial"/>
                <a:cs typeface="Arial"/>
              </a:rPr>
              <a:t>AutoCAD </a:t>
            </a:r>
            <a:r>
              <a:rPr sz="1800" b="1" spc="-15" dirty="0">
                <a:latin typeface="Arial"/>
                <a:cs typeface="Arial"/>
              </a:rPr>
              <a:t>2D</a:t>
            </a:r>
            <a:r>
              <a:rPr sz="1800" b="1" spc="-55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Tutorial  Color Command</a:t>
            </a:r>
            <a:r>
              <a:rPr sz="1800" b="1" spc="15" dirty="0">
                <a:latin typeface="Arial"/>
                <a:cs typeface="Arial"/>
              </a:rPr>
              <a:t> </a:t>
            </a:r>
            <a:r>
              <a:rPr sz="1800" b="1" spc="-15" dirty="0">
                <a:latin typeface="Arial"/>
                <a:cs typeface="Arial"/>
              </a:rPr>
              <a:t>12.6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11705" y="1437385"/>
            <a:ext cx="9372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6235" algn="l"/>
              </a:tabLst>
            </a:pPr>
            <a:r>
              <a:rPr sz="1200" spc="10" dirty="0">
                <a:latin typeface="Arial"/>
                <a:cs typeface="Arial"/>
              </a:rPr>
              <a:t>1</a:t>
            </a:r>
            <a:r>
              <a:rPr sz="1200" dirty="0">
                <a:latin typeface="Arial"/>
                <a:cs typeface="Arial"/>
              </a:rPr>
              <a:t>.	</a:t>
            </a:r>
            <a:r>
              <a:rPr sz="1200" b="1" dirty="0">
                <a:latin typeface="Arial"/>
                <a:cs typeface="Arial"/>
              </a:rPr>
              <a:t>C</a:t>
            </a:r>
            <a:r>
              <a:rPr sz="1200" b="1" spc="15" dirty="0">
                <a:latin typeface="Arial"/>
                <a:cs typeface="Arial"/>
              </a:rPr>
              <a:t>ho</a:t>
            </a:r>
            <a:r>
              <a:rPr sz="1200" b="1" spc="10" dirty="0">
                <a:latin typeface="Arial"/>
                <a:cs typeface="Arial"/>
              </a:rPr>
              <a:t>os</a:t>
            </a:r>
            <a:r>
              <a:rPr sz="1200" b="1" spc="-5" dirty="0">
                <a:latin typeface="Arial"/>
                <a:cs typeface="Arial"/>
              </a:rPr>
              <a:t>e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69005" y="1437385"/>
            <a:ext cx="2437765" cy="1092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Format,</a:t>
            </a:r>
            <a:r>
              <a:rPr sz="1200" spc="25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Color.</a:t>
            </a:r>
            <a:endParaRPr sz="1200">
              <a:latin typeface="Arial"/>
              <a:cs typeface="Arial"/>
            </a:endParaRPr>
          </a:p>
          <a:p>
            <a:pPr marL="927100">
              <a:lnSpc>
                <a:spcPct val="100000"/>
              </a:lnSpc>
              <a:spcBef>
                <a:spcPts val="960"/>
              </a:spcBef>
            </a:pPr>
            <a:r>
              <a:rPr sz="1200" b="1" spc="-5" dirty="0">
                <a:latin typeface="Arial"/>
                <a:cs typeface="Arial"/>
              </a:rPr>
              <a:t>or</a:t>
            </a:r>
            <a:endParaRPr sz="1200">
              <a:latin typeface="Arial"/>
              <a:cs typeface="Arial"/>
            </a:endParaRPr>
          </a:p>
          <a:p>
            <a:pPr marL="12700" marR="5080" indent="635">
              <a:lnSpc>
                <a:spcPts val="2400"/>
              </a:lnSpc>
            </a:pPr>
            <a:r>
              <a:rPr sz="1200" spc="-15" dirty="0">
                <a:latin typeface="Arial"/>
                <a:cs typeface="Arial"/>
              </a:rPr>
              <a:t>DDCOLOR </a:t>
            </a:r>
            <a:r>
              <a:rPr sz="1200" spc="-10" dirty="0">
                <a:latin typeface="Arial"/>
                <a:cs typeface="Arial"/>
              </a:rPr>
              <a:t>at the </a:t>
            </a:r>
            <a:r>
              <a:rPr sz="1200" spc="-15" dirty="0">
                <a:latin typeface="Arial"/>
                <a:cs typeface="Arial"/>
              </a:rPr>
              <a:t>command</a:t>
            </a:r>
            <a:r>
              <a:rPr sz="1200" spc="-120" dirty="0">
                <a:latin typeface="Arial"/>
                <a:cs typeface="Arial"/>
              </a:rPr>
              <a:t> </a:t>
            </a:r>
            <a:r>
              <a:rPr sz="1200" spc="-15" dirty="0">
                <a:latin typeface="Arial"/>
                <a:cs typeface="Arial"/>
              </a:rPr>
              <a:t>prompt.  Command: </a:t>
            </a:r>
            <a:r>
              <a:rPr sz="1200" b="1" dirty="0">
                <a:latin typeface="Arial"/>
                <a:cs typeface="Arial"/>
              </a:rPr>
              <a:t>DDCOLOR or</a:t>
            </a:r>
            <a:r>
              <a:rPr sz="1200" b="1" spc="-1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COL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11705" y="2016506"/>
            <a:ext cx="7270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1200" spc="10" dirty="0">
                <a:latin typeface="Arial"/>
                <a:cs typeface="Arial"/>
              </a:rPr>
              <a:t>2</a:t>
            </a:r>
            <a:r>
              <a:rPr sz="1200" dirty="0">
                <a:latin typeface="Arial"/>
                <a:cs typeface="Arial"/>
              </a:rPr>
              <a:t>.	</a:t>
            </a:r>
            <a:r>
              <a:rPr sz="1200" b="1" spc="10" dirty="0">
                <a:latin typeface="Arial"/>
                <a:cs typeface="Arial"/>
              </a:rPr>
              <a:t>T</a:t>
            </a:r>
            <a:r>
              <a:rPr sz="1200" b="1" spc="-10" dirty="0">
                <a:latin typeface="Arial"/>
                <a:cs typeface="Arial"/>
              </a:rPr>
              <a:t>y</a:t>
            </a:r>
            <a:r>
              <a:rPr sz="1200" b="1" spc="10" dirty="0">
                <a:latin typeface="Arial"/>
                <a:cs typeface="Arial"/>
              </a:rPr>
              <a:t>p</a:t>
            </a:r>
            <a:r>
              <a:rPr sz="1200" b="1" spc="-5" dirty="0">
                <a:latin typeface="Arial"/>
                <a:cs typeface="Arial"/>
              </a:rPr>
              <a:t>e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969005" y="2656585"/>
            <a:ext cx="3432810" cy="891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271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or</a:t>
            </a:r>
            <a:endParaRPr sz="1200">
              <a:latin typeface="Arial"/>
              <a:cs typeface="Arial"/>
            </a:endParaRPr>
          </a:p>
          <a:p>
            <a:pPr marL="12700" marR="5080" indent="635">
              <a:lnSpc>
                <a:spcPct val="104200"/>
              </a:lnSpc>
              <a:spcBef>
                <a:spcPts val="875"/>
              </a:spcBef>
            </a:pPr>
            <a:r>
              <a:rPr sz="1200" spc="-5" dirty="0">
                <a:latin typeface="Arial"/>
                <a:cs typeface="Arial"/>
              </a:rPr>
              <a:t>Color on the Object Properties toolbar and </a:t>
            </a:r>
            <a:r>
              <a:rPr sz="1200" spc="-20" dirty="0">
                <a:latin typeface="Arial"/>
                <a:cs typeface="Arial"/>
              </a:rPr>
              <a:t>then  </a:t>
            </a:r>
            <a:r>
              <a:rPr sz="1200" spc="-5" dirty="0">
                <a:latin typeface="Arial"/>
                <a:cs typeface="Arial"/>
              </a:rPr>
              <a:t>select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a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color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from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the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list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or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select</a:t>
            </a:r>
            <a:r>
              <a:rPr sz="1200" spc="4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Other</a:t>
            </a:r>
            <a:r>
              <a:rPr sz="1200" spc="-5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to</a:t>
            </a:r>
            <a:r>
              <a:rPr sz="1200" spc="-60" dirty="0">
                <a:latin typeface="Arial"/>
                <a:cs typeface="Arial"/>
              </a:rPr>
              <a:t> </a:t>
            </a:r>
            <a:r>
              <a:rPr sz="1200" spc="-15" dirty="0">
                <a:latin typeface="Arial"/>
                <a:cs typeface="Arial"/>
              </a:rPr>
              <a:t>display  </a:t>
            </a:r>
            <a:r>
              <a:rPr sz="1200" spc="-5" dirty="0">
                <a:latin typeface="Arial"/>
                <a:cs typeface="Arial"/>
              </a:rPr>
              <a:t>the Select Color dialog</a:t>
            </a:r>
            <a:r>
              <a:rPr sz="1200" spc="-15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box.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11705" y="2958338"/>
            <a:ext cx="9372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6235" algn="l"/>
              </a:tabLst>
            </a:pPr>
            <a:r>
              <a:rPr sz="1200" spc="10" dirty="0">
                <a:latin typeface="Arial"/>
                <a:cs typeface="Arial"/>
              </a:rPr>
              <a:t>3</a:t>
            </a:r>
            <a:r>
              <a:rPr sz="1200" dirty="0">
                <a:latin typeface="Arial"/>
                <a:cs typeface="Arial"/>
              </a:rPr>
              <a:t>.	</a:t>
            </a:r>
            <a:r>
              <a:rPr sz="1200" b="1" dirty="0">
                <a:latin typeface="Arial"/>
                <a:cs typeface="Arial"/>
              </a:rPr>
              <a:t>C</a:t>
            </a:r>
            <a:r>
              <a:rPr sz="1200" b="1" spc="15" dirty="0">
                <a:latin typeface="Arial"/>
                <a:cs typeface="Arial"/>
              </a:rPr>
              <a:t>ho</a:t>
            </a:r>
            <a:r>
              <a:rPr sz="1200" b="1" spc="10" dirty="0">
                <a:latin typeface="Arial"/>
                <a:cs typeface="Arial"/>
              </a:rPr>
              <a:t>os</a:t>
            </a:r>
            <a:r>
              <a:rPr sz="1200" b="1" spc="-5" dirty="0">
                <a:latin typeface="Arial"/>
                <a:cs typeface="Arial"/>
              </a:rPr>
              <a:t>e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000755" y="3657600"/>
            <a:ext cx="2609849" cy="26388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368805" y="6336283"/>
            <a:ext cx="5225415" cy="24707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dirty="0">
                <a:latin typeface="Arial"/>
                <a:cs typeface="Arial"/>
              </a:rPr>
              <a:t>TIP: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70"/>
              </a:spcBef>
            </a:pPr>
            <a:r>
              <a:rPr sz="1200" spc="-15" dirty="0">
                <a:latin typeface="Arial"/>
                <a:cs typeface="Arial"/>
              </a:rPr>
              <a:t>These settings ignore </a:t>
            </a:r>
            <a:r>
              <a:rPr sz="1200" spc="-10" dirty="0">
                <a:latin typeface="Arial"/>
                <a:cs typeface="Arial"/>
              </a:rPr>
              <a:t>the </a:t>
            </a:r>
            <a:r>
              <a:rPr sz="1200" spc="-15" dirty="0">
                <a:latin typeface="Arial"/>
                <a:cs typeface="Arial"/>
              </a:rPr>
              <a:t>current layer </a:t>
            </a:r>
            <a:r>
              <a:rPr sz="1200" spc="-10" dirty="0">
                <a:latin typeface="Arial"/>
                <a:cs typeface="Arial"/>
              </a:rPr>
              <a:t>settings for</a:t>
            </a:r>
            <a:r>
              <a:rPr sz="1200" spc="-95" dirty="0">
                <a:latin typeface="Arial"/>
                <a:cs typeface="Arial"/>
              </a:rPr>
              <a:t> </a:t>
            </a:r>
            <a:r>
              <a:rPr sz="1200" spc="-15" dirty="0">
                <a:latin typeface="Arial"/>
                <a:cs typeface="Arial"/>
              </a:rPr>
              <a:t>color.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85"/>
              </a:spcBef>
            </a:pPr>
            <a:r>
              <a:rPr sz="1200" b="1" dirty="0">
                <a:latin typeface="Arial"/>
                <a:cs typeface="Arial"/>
              </a:rPr>
              <a:t>By</a:t>
            </a:r>
            <a:r>
              <a:rPr sz="1200" b="1" spc="-5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Layer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00">
              <a:latin typeface="Arial"/>
              <a:cs typeface="Arial"/>
            </a:endParaRPr>
          </a:p>
          <a:p>
            <a:pPr marL="241300" marR="20955">
              <a:lnSpc>
                <a:spcPts val="1380"/>
              </a:lnSpc>
              <a:spcBef>
                <a:spcPts val="5"/>
              </a:spcBef>
            </a:pPr>
            <a:r>
              <a:rPr sz="1200" spc="-5" dirty="0">
                <a:latin typeface="Arial"/>
                <a:cs typeface="Arial"/>
              </a:rPr>
              <a:t>If you enter bylayer, new objects assume </a:t>
            </a:r>
            <a:r>
              <a:rPr sz="1200" spc="-30" dirty="0">
                <a:latin typeface="Arial"/>
                <a:cs typeface="Arial"/>
              </a:rPr>
              <a:t>the </a:t>
            </a:r>
            <a:r>
              <a:rPr sz="1200" spc="-5" dirty="0">
                <a:latin typeface="Arial"/>
                <a:cs typeface="Arial"/>
              </a:rPr>
              <a:t>color of the layer upon </a:t>
            </a:r>
            <a:r>
              <a:rPr sz="1200" spc="-30" dirty="0">
                <a:latin typeface="Arial"/>
                <a:cs typeface="Arial"/>
              </a:rPr>
              <a:t>which  </a:t>
            </a:r>
            <a:r>
              <a:rPr sz="1200" spc="-15" dirty="0">
                <a:latin typeface="Arial"/>
                <a:cs typeface="Arial"/>
              </a:rPr>
              <a:t>they are</a:t>
            </a:r>
            <a:r>
              <a:rPr sz="1200" spc="-90" dirty="0">
                <a:latin typeface="Arial"/>
                <a:cs typeface="Arial"/>
              </a:rPr>
              <a:t> </a:t>
            </a:r>
            <a:r>
              <a:rPr sz="1200" spc="-15" dirty="0">
                <a:latin typeface="Arial"/>
                <a:cs typeface="Arial"/>
              </a:rPr>
              <a:t>drawn.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75"/>
              </a:spcBef>
            </a:pPr>
            <a:r>
              <a:rPr sz="1200" b="1" spc="5" dirty="0">
                <a:latin typeface="Arial"/>
                <a:cs typeface="Arial"/>
              </a:rPr>
              <a:t>By</a:t>
            </a:r>
            <a:r>
              <a:rPr sz="1200" b="1" spc="-50" dirty="0">
                <a:latin typeface="Arial"/>
                <a:cs typeface="Arial"/>
              </a:rPr>
              <a:t> </a:t>
            </a:r>
            <a:r>
              <a:rPr sz="1200" b="1" spc="10" dirty="0">
                <a:latin typeface="Arial"/>
                <a:cs typeface="Arial"/>
              </a:rPr>
              <a:t>Block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50">
              <a:latin typeface="Arial"/>
              <a:cs typeface="Arial"/>
            </a:endParaRPr>
          </a:p>
          <a:p>
            <a:pPr marL="241300" marR="5080">
              <a:lnSpc>
                <a:spcPct val="95700"/>
              </a:lnSpc>
              <a:spcBef>
                <a:spcPts val="5"/>
              </a:spcBef>
              <a:tabLst>
                <a:tab pos="4777105" algn="l"/>
              </a:tabLst>
            </a:pPr>
            <a:r>
              <a:rPr sz="1100" spc="5" dirty="0">
                <a:latin typeface="Arial"/>
                <a:cs typeface="Arial"/>
              </a:rPr>
              <a:t>If </a:t>
            </a:r>
            <a:r>
              <a:rPr sz="1100" spc="10" dirty="0">
                <a:latin typeface="Arial"/>
                <a:cs typeface="Arial"/>
              </a:rPr>
              <a:t>you enter byblock, </a:t>
            </a:r>
            <a:r>
              <a:rPr sz="1100" spc="15" dirty="0">
                <a:latin typeface="Arial"/>
                <a:cs typeface="Arial"/>
              </a:rPr>
              <a:t>AutoCAD </a:t>
            </a:r>
            <a:r>
              <a:rPr sz="1100" spc="10" dirty="0">
                <a:latin typeface="Arial"/>
                <a:cs typeface="Arial"/>
              </a:rPr>
              <a:t>draws </a:t>
            </a:r>
            <a:r>
              <a:rPr sz="1100" spc="15" dirty="0">
                <a:latin typeface="Arial"/>
                <a:cs typeface="Arial"/>
              </a:rPr>
              <a:t>new </a:t>
            </a:r>
            <a:r>
              <a:rPr sz="1100" spc="10" dirty="0">
                <a:latin typeface="Arial"/>
                <a:cs typeface="Arial"/>
              </a:rPr>
              <a:t>objects in the</a:t>
            </a:r>
            <a:r>
              <a:rPr sz="1100" spc="320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default</a:t>
            </a:r>
            <a:r>
              <a:rPr sz="1100" spc="40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color	</a:t>
            </a:r>
            <a:r>
              <a:rPr sz="1100" spc="5" dirty="0">
                <a:latin typeface="Arial"/>
                <a:cs typeface="Arial"/>
              </a:rPr>
              <a:t>(white  or black, </a:t>
            </a:r>
            <a:r>
              <a:rPr sz="1100" spc="10" dirty="0">
                <a:latin typeface="Arial"/>
                <a:cs typeface="Arial"/>
              </a:rPr>
              <a:t>depending </a:t>
            </a:r>
            <a:r>
              <a:rPr sz="1100" spc="5" dirty="0">
                <a:latin typeface="Arial"/>
                <a:cs typeface="Arial"/>
              </a:rPr>
              <a:t>on your configuration) until they </a:t>
            </a:r>
            <a:r>
              <a:rPr sz="1100" spc="10" dirty="0">
                <a:latin typeface="Arial"/>
                <a:cs typeface="Arial"/>
              </a:rPr>
              <a:t>are grouped </a:t>
            </a:r>
            <a:r>
              <a:rPr sz="1100" spc="5" dirty="0">
                <a:latin typeface="Arial"/>
                <a:cs typeface="Arial"/>
              </a:rPr>
              <a:t>into a </a:t>
            </a:r>
            <a:r>
              <a:rPr sz="1100" spc="10" dirty="0">
                <a:latin typeface="Arial"/>
                <a:cs typeface="Arial"/>
              </a:rPr>
              <a:t>block.  When the block </a:t>
            </a:r>
            <a:r>
              <a:rPr sz="1100" spc="5" dirty="0">
                <a:latin typeface="Arial"/>
                <a:cs typeface="Arial"/>
              </a:rPr>
              <a:t>is </a:t>
            </a:r>
            <a:r>
              <a:rPr sz="1100" spc="10" dirty="0">
                <a:latin typeface="Arial"/>
                <a:cs typeface="Arial"/>
              </a:rPr>
              <a:t>inserted in the drawing, the objects in the </a:t>
            </a:r>
            <a:r>
              <a:rPr sz="1100" spc="25" dirty="0">
                <a:latin typeface="Arial"/>
                <a:cs typeface="Arial"/>
              </a:rPr>
              <a:t>block </a:t>
            </a:r>
            <a:r>
              <a:rPr sz="1100" spc="15" dirty="0">
                <a:latin typeface="Arial"/>
                <a:cs typeface="Arial"/>
              </a:rPr>
              <a:t>inherit the  current setting </a:t>
            </a:r>
            <a:r>
              <a:rPr sz="1100" spc="10" dirty="0">
                <a:latin typeface="Arial"/>
                <a:cs typeface="Arial"/>
              </a:rPr>
              <a:t>of </a:t>
            </a:r>
            <a:r>
              <a:rPr sz="1100" spc="15" dirty="0">
                <a:latin typeface="Arial"/>
                <a:cs typeface="Arial"/>
              </a:rPr>
              <a:t>the </a:t>
            </a:r>
            <a:r>
              <a:rPr sz="1100" spc="20" dirty="0">
                <a:latin typeface="Arial"/>
                <a:cs typeface="Arial"/>
              </a:rPr>
              <a:t>COLOR</a:t>
            </a:r>
            <a:r>
              <a:rPr sz="1100" spc="50" dirty="0">
                <a:latin typeface="Arial"/>
                <a:cs typeface="Arial"/>
              </a:rPr>
              <a:t> </a:t>
            </a:r>
            <a:r>
              <a:rPr sz="1100" spc="25" dirty="0">
                <a:latin typeface="Arial"/>
                <a:cs typeface="Arial"/>
              </a:rPr>
              <a:t>command.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r>
              <a:rPr dirty="0"/>
              <a:t>- 107</a:t>
            </a:r>
            <a:r>
              <a:rPr spc="-40" dirty="0"/>
              <a:t> </a:t>
            </a:r>
            <a:r>
              <a:rPr dirty="0"/>
              <a:t>-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40205" y="435355"/>
            <a:ext cx="3870960" cy="1224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609725">
              <a:lnSpc>
                <a:spcPct val="152800"/>
              </a:lnSpc>
              <a:spcBef>
                <a:spcPts val="100"/>
              </a:spcBef>
              <a:tabLst>
                <a:tab pos="1194435" algn="l"/>
              </a:tabLst>
            </a:pPr>
            <a:r>
              <a:rPr sz="1800" b="1" spc="-20" dirty="0">
                <a:latin typeface="Arial"/>
                <a:cs typeface="Arial"/>
              </a:rPr>
              <a:t>AutoCAD </a:t>
            </a:r>
            <a:r>
              <a:rPr sz="1800" b="1" spc="-15" dirty="0">
                <a:latin typeface="Arial"/>
                <a:cs typeface="Arial"/>
              </a:rPr>
              <a:t>2D</a:t>
            </a:r>
            <a:r>
              <a:rPr sz="1800" b="1" spc="-55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Tutorial  </a:t>
            </a:r>
            <a:r>
              <a:rPr sz="1800" b="1" spc="-15" dirty="0">
                <a:latin typeface="Arial"/>
                <a:cs typeface="Arial"/>
              </a:rPr>
              <a:t>Linetypes	</a:t>
            </a:r>
            <a:r>
              <a:rPr sz="1800" b="1" spc="-10" dirty="0">
                <a:latin typeface="Arial"/>
                <a:cs typeface="Arial"/>
              </a:rPr>
              <a:t>12.7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55"/>
              </a:spcBef>
            </a:pPr>
            <a:r>
              <a:rPr sz="1400" b="1" spc="-10" dirty="0">
                <a:latin typeface="Arial"/>
                <a:cs typeface="Arial"/>
              </a:rPr>
              <a:t>Loading and </a:t>
            </a:r>
            <a:r>
              <a:rPr sz="1400" b="1" spc="-15" dirty="0">
                <a:latin typeface="Arial"/>
                <a:cs typeface="Arial"/>
              </a:rPr>
              <a:t>Changing</a:t>
            </a:r>
            <a:r>
              <a:rPr sz="1400" b="1" spc="-165" dirty="0">
                <a:latin typeface="Arial"/>
                <a:cs typeface="Arial"/>
              </a:rPr>
              <a:t> </a:t>
            </a:r>
            <a:r>
              <a:rPr sz="1400" b="1" spc="-15" dirty="0">
                <a:latin typeface="Arial"/>
                <a:cs typeface="Arial"/>
              </a:rPr>
              <a:t>Linetypes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11705" y="2104135"/>
            <a:ext cx="9372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6235" algn="l"/>
              </a:tabLst>
            </a:pPr>
            <a:r>
              <a:rPr sz="1200" spc="10" dirty="0">
                <a:latin typeface="Arial"/>
                <a:cs typeface="Arial"/>
              </a:rPr>
              <a:t>1</a:t>
            </a:r>
            <a:r>
              <a:rPr sz="1200" dirty="0">
                <a:latin typeface="Arial"/>
                <a:cs typeface="Arial"/>
              </a:rPr>
              <a:t>.	</a:t>
            </a:r>
            <a:r>
              <a:rPr sz="1200" b="1" dirty="0">
                <a:latin typeface="Arial"/>
                <a:cs typeface="Arial"/>
              </a:rPr>
              <a:t>C</a:t>
            </a:r>
            <a:r>
              <a:rPr sz="1200" b="1" spc="15" dirty="0">
                <a:latin typeface="Arial"/>
                <a:cs typeface="Arial"/>
              </a:rPr>
              <a:t>ho</a:t>
            </a:r>
            <a:r>
              <a:rPr sz="1200" b="1" spc="10" dirty="0">
                <a:latin typeface="Arial"/>
                <a:cs typeface="Arial"/>
              </a:rPr>
              <a:t>os</a:t>
            </a:r>
            <a:r>
              <a:rPr sz="1200" b="1" spc="-5" dirty="0">
                <a:latin typeface="Arial"/>
                <a:cs typeface="Arial"/>
              </a:rPr>
              <a:t>e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69005" y="2104135"/>
            <a:ext cx="2411730" cy="1092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sz="1200" spc="-15" dirty="0">
                <a:latin typeface="Arial"/>
                <a:cs typeface="Arial"/>
              </a:rPr>
              <a:t>Format,</a:t>
            </a:r>
            <a:r>
              <a:rPr sz="1200" spc="-55" dirty="0">
                <a:latin typeface="Arial"/>
                <a:cs typeface="Arial"/>
              </a:rPr>
              <a:t> </a:t>
            </a:r>
            <a:r>
              <a:rPr sz="1200" spc="-15" dirty="0">
                <a:latin typeface="Arial"/>
                <a:cs typeface="Arial"/>
              </a:rPr>
              <a:t>Linetype...</a:t>
            </a:r>
            <a:endParaRPr sz="12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960"/>
              </a:spcBef>
            </a:pPr>
            <a:r>
              <a:rPr sz="1200" b="1" spc="-5" dirty="0">
                <a:latin typeface="Arial"/>
                <a:cs typeface="Arial"/>
              </a:rPr>
              <a:t>or</a:t>
            </a:r>
            <a:endParaRPr sz="1200">
              <a:latin typeface="Arial"/>
              <a:cs typeface="Arial"/>
            </a:endParaRPr>
          </a:p>
          <a:p>
            <a:pPr marL="12700" marR="5080" indent="635">
              <a:lnSpc>
                <a:spcPts val="2400"/>
              </a:lnSpc>
            </a:pPr>
            <a:r>
              <a:rPr sz="1200" spc="-5" dirty="0">
                <a:latin typeface="Arial"/>
                <a:cs typeface="Arial"/>
              </a:rPr>
              <a:t>DDLTYPE at the command</a:t>
            </a:r>
            <a:r>
              <a:rPr sz="1200" spc="-14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prompt.  </a:t>
            </a:r>
            <a:r>
              <a:rPr sz="1200" spc="-10" dirty="0">
                <a:latin typeface="Arial"/>
                <a:cs typeface="Arial"/>
              </a:rPr>
              <a:t>Command:</a:t>
            </a:r>
            <a:r>
              <a:rPr sz="1200" b="1" spc="-10" dirty="0">
                <a:latin typeface="Arial"/>
                <a:cs typeface="Arial"/>
              </a:rPr>
              <a:t>DDLTYPE </a:t>
            </a:r>
            <a:r>
              <a:rPr sz="1200" b="1" spc="5" dirty="0">
                <a:latin typeface="Arial"/>
                <a:cs typeface="Arial"/>
              </a:rPr>
              <a:t>or</a:t>
            </a:r>
            <a:r>
              <a:rPr sz="1200" b="1" spc="-60" dirty="0">
                <a:latin typeface="Arial"/>
                <a:cs typeface="Arial"/>
              </a:rPr>
              <a:t> </a:t>
            </a:r>
            <a:r>
              <a:rPr sz="1200" b="1" spc="10" dirty="0">
                <a:latin typeface="Arial"/>
                <a:cs typeface="Arial"/>
              </a:rPr>
              <a:t>LT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11705" y="2683256"/>
            <a:ext cx="7270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1200" spc="10" dirty="0">
                <a:latin typeface="Arial"/>
                <a:cs typeface="Arial"/>
              </a:rPr>
              <a:t>2</a:t>
            </a:r>
            <a:r>
              <a:rPr sz="1200" dirty="0">
                <a:latin typeface="Arial"/>
                <a:cs typeface="Arial"/>
              </a:rPr>
              <a:t>.	</a:t>
            </a:r>
            <a:r>
              <a:rPr sz="1200" b="1" spc="10" dirty="0">
                <a:latin typeface="Arial"/>
                <a:cs typeface="Arial"/>
              </a:rPr>
              <a:t>T</a:t>
            </a:r>
            <a:r>
              <a:rPr sz="1200" b="1" spc="-10" dirty="0">
                <a:latin typeface="Arial"/>
                <a:cs typeface="Arial"/>
              </a:rPr>
              <a:t>y</a:t>
            </a:r>
            <a:r>
              <a:rPr sz="1200" b="1" spc="10" dirty="0">
                <a:latin typeface="Arial"/>
                <a:cs typeface="Arial"/>
              </a:rPr>
              <a:t>p</a:t>
            </a:r>
            <a:r>
              <a:rPr sz="1200" b="1" spc="-5" dirty="0">
                <a:latin typeface="Arial"/>
                <a:cs typeface="Arial"/>
              </a:rPr>
              <a:t>e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11705" y="3323335"/>
            <a:ext cx="9372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6235" algn="l"/>
              </a:tabLst>
            </a:pPr>
            <a:r>
              <a:rPr sz="1200" spc="10" dirty="0">
                <a:latin typeface="Arial"/>
                <a:cs typeface="Arial"/>
              </a:rPr>
              <a:t>3</a:t>
            </a:r>
            <a:r>
              <a:rPr sz="1200" dirty="0">
                <a:latin typeface="Arial"/>
                <a:cs typeface="Arial"/>
              </a:rPr>
              <a:t>.	</a:t>
            </a:r>
            <a:r>
              <a:rPr sz="1200" b="1" dirty="0">
                <a:latin typeface="Arial"/>
                <a:cs typeface="Arial"/>
              </a:rPr>
              <a:t>C</a:t>
            </a:r>
            <a:r>
              <a:rPr sz="1200" b="1" spc="15" dirty="0">
                <a:latin typeface="Arial"/>
                <a:cs typeface="Arial"/>
              </a:rPr>
              <a:t>ho</a:t>
            </a:r>
            <a:r>
              <a:rPr sz="1200" b="1" spc="10" dirty="0">
                <a:latin typeface="Arial"/>
                <a:cs typeface="Arial"/>
              </a:rPr>
              <a:t>os</a:t>
            </a:r>
            <a:r>
              <a:rPr sz="1200" b="1" spc="-5" dirty="0">
                <a:latin typeface="Arial"/>
                <a:cs typeface="Arial"/>
              </a:rPr>
              <a:t>e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969767" y="3323335"/>
            <a:ext cx="27578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latin typeface="Arial"/>
                <a:cs typeface="Arial"/>
              </a:rPr>
              <a:t>Load... </a:t>
            </a:r>
            <a:r>
              <a:rPr sz="1200" spc="-10" dirty="0">
                <a:latin typeface="Arial"/>
                <a:cs typeface="Arial"/>
              </a:rPr>
              <a:t>to </a:t>
            </a:r>
            <a:r>
              <a:rPr sz="1200" dirty="0">
                <a:latin typeface="Arial"/>
                <a:cs typeface="Arial"/>
              </a:rPr>
              <a:t>see </a:t>
            </a:r>
            <a:r>
              <a:rPr sz="1200" spc="-5" dirty="0">
                <a:latin typeface="Arial"/>
                <a:cs typeface="Arial"/>
              </a:rPr>
              <a:t>a list </a:t>
            </a:r>
            <a:r>
              <a:rPr sz="1200" dirty="0">
                <a:latin typeface="Arial"/>
                <a:cs typeface="Arial"/>
              </a:rPr>
              <a:t>of </a:t>
            </a:r>
            <a:r>
              <a:rPr sz="1200" spc="-5" dirty="0">
                <a:latin typeface="Arial"/>
                <a:cs typeface="Arial"/>
              </a:rPr>
              <a:t>available</a:t>
            </a:r>
            <a:r>
              <a:rPr sz="1200" spc="-155" dirty="0">
                <a:latin typeface="Arial"/>
                <a:cs typeface="Arial"/>
              </a:rPr>
              <a:t> </a:t>
            </a:r>
            <a:r>
              <a:rPr sz="1200" spc="-15" dirty="0">
                <a:latin typeface="Arial"/>
                <a:cs typeface="Arial"/>
              </a:rPr>
              <a:t>linetypes.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981705" y="3638550"/>
            <a:ext cx="2857499" cy="213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990850" y="6381750"/>
            <a:ext cx="2848355" cy="21054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711705" y="6066535"/>
            <a:ext cx="9372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6235" algn="l"/>
              </a:tabLst>
            </a:pPr>
            <a:r>
              <a:rPr sz="1200" spc="10" dirty="0">
                <a:latin typeface="Arial"/>
                <a:cs typeface="Arial"/>
              </a:rPr>
              <a:t>4</a:t>
            </a:r>
            <a:r>
              <a:rPr sz="1200" dirty="0">
                <a:latin typeface="Arial"/>
                <a:cs typeface="Arial"/>
              </a:rPr>
              <a:t>.	</a:t>
            </a:r>
            <a:r>
              <a:rPr sz="1200" b="1" dirty="0">
                <a:latin typeface="Arial"/>
                <a:cs typeface="Arial"/>
              </a:rPr>
              <a:t>C</a:t>
            </a:r>
            <a:r>
              <a:rPr sz="1200" b="1" spc="15" dirty="0">
                <a:latin typeface="Arial"/>
                <a:cs typeface="Arial"/>
              </a:rPr>
              <a:t>ho</a:t>
            </a:r>
            <a:r>
              <a:rPr sz="1200" b="1" spc="10" dirty="0">
                <a:latin typeface="Arial"/>
                <a:cs typeface="Arial"/>
              </a:rPr>
              <a:t>os</a:t>
            </a:r>
            <a:r>
              <a:rPr sz="1200" b="1" spc="-5" dirty="0">
                <a:latin typeface="Arial"/>
                <a:cs typeface="Arial"/>
              </a:rPr>
              <a:t>e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r>
              <a:rPr dirty="0"/>
              <a:t>- 108</a:t>
            </a:r>
            <a:r>
              <a:rPr spc="-40" dirty="0"/>
              <a:t> </a:t>
            </a:r>
            <a:r>
              <a:rPr dirty="0"/>
              <a:t>-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969005" y="6066535"/>
            <a:ext cx="203136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the desired linetype </a:t>
            </a:r>
            <a:r>
              <a:rPr sz="1200" dirty="0">
                <a:latin typeface="Arial"/>
                <a:cs typeface="Arial"/>
              </a:rPr>
              <a:t>to</a:t>
            </a:r>
            <a:r>
              <a:rPr sz="1200" spc="-12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assign.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711705" y="8809735"/>
            <a:ext cx="7277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6235" algn="l"/>
              </a:tabLst>
            </a:pPr>
            <a:r>
              <a:rPr sz="1200" spc="10" dirty="0">
                <a:latin typeface="Arial"/>
                <a:cs typeface="Arial"/>
              </a:rPr>
              <a:t>5</a:t>
            </a:r>
            <a:r>
              <a:rPr sz="1200" dirty="0">
                <a:latin typeface="Arial"/>
                <a:cs typeface="Arial"/>
              </a:rPr>
              <a:t>.	</a:t>
            </a:r>
            <a:r>
              <a:rPr sz="1200" b="1" spc="-20" dirty="0">
                <a:latin typeface="Arial"/>
                <a:cs typeface="Arial"/>
              </a:rPr>
              <a:t>C</a:t>
            </a:r>
            <a:r>
              <a:rPr sz="1200" b="1" spc="-10" dirty="0">
                <a:latin typeface="Arial"/>
                <a:cs typeface="Arial"/>
              </a:rPr>
              <a:t>li</a:t>
            </a:r>
            <a:r>
              <a:rPr sz="1200" b="1" spc="-20" dirty="0">
                <a:latin typeface="Arial"/>
                <a:cs typeface="Arial"/>
              </a:rPr>
              <a:t>c</a:t>
            </a:r>
            <a:r>
              <a:rPr sz="1200" b="1" spc="-5" dirty="0">
                <a:latin typeface="Arial"/>
                <a:cs typeface="Arial"/>
              </a:rPr>
              <a:t>k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967482" y="8809735"/>
            <a:ext cx="2927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0" dirty="0">
                <a:latin typeface="Arial"/>
                <a:cs typeface="Arial"/>
              </a:rPr>
              <a:t>OK.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40205" y="436117"/>
            <a:ext cx="3870960" cy="8623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609725">
              <a:lnSpc>
                <a:spcPct val="152500"/>
              </a:lnSpc>
              <a:spcBef>
                <a:spcPts val="100"/>
              </a:spcBef>
            </a:pPr>
            <a:r>
              <a:rPr sz="1800" b="1" spc="-20" dirty="0">
                <a:latin typeface="Arial"/>
                <a:cs typeface="Arial"/>
              </a:rPr>
              <a:t>AutoCAD </a:t>
            </a:r>
            <a:r>
              <a:rPr sz="1800" b="1" spc="-15" dirty="0">
                <a:latin typeface="Arial"/>
                <a:cs typeface="Arial"/>
              </a:rPr>
              <a:t>2D</a:t>
            </a:r>
            <a:r>
              <a:rPr sz="1800" b="1" spc="-55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Tutorial  Lineweights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spc="-15" dirty="0">
                <a:latin typeface="Arial"/>
                <a:cs typeface="Arial"/>
              </a:rPr>
              <a:t>12.8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40205" y="1897634"/>
            <a:ext cx="295973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15" dirty="0">
                <a:latin typeface="Arial"/>
                <a:cs typeface="Arial"/>
              </a:rPr>
              <a:t>Loading and Changing</a:t>
            </a:r>
            <a:r>
              <a:rPr sz="1400" b="1" spc="-200" dirty="0">
                <a:latin typeface="Arial"/>
                <a:cs typeface="Arial"/>
              </a:rPr>
              <a:t> </a:t>
            </a:r>
            <a:r>
              <a:rPr sz="1400" b="1" spc="-20" dirty="0">
                <a:latin typeface="Arial"/>
                <a:cs typeface="Arial"/>
              </a:rPr>
              <a:t>Lineweights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11705" y="2265680"/>
            <a:ext cx="9372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6235" algn="l"/>
              </a:tabLst>
            </a:pPr>
            <a:r>
              <a:rPr sz="1200" spc="10" dirty="0">
                <a:latin typeface="Arial"/>
                <a:cs typeface="Arial"/>
              </a:rPr>
              <a:t>1</a:t>
            </a:r>
            <a:r>
              <a:rPr sz="1200" dirty="0">
                <a:latin typeface="Arial"/>
                <a:cs typeface="Arial"/>
              </a:rPr>
              <a:t>.	</a:t>
            </a:r>
            <a:r>
              <a:rPr sz="1200" b="1" dirty="0">
                <a:latin typeface="Arial"/>
                <a:cs typeface="Arial"/>
              </a:rPr>
              <a:t>C</a:t>
            </a:r>
            <a:r>
              <a:rPr sz="1200" b="1" spc="15" dirty="0">
                <a:latin typeface="Arial"/>
                <a:cs typeface="Arial"/>
              </a:rPr>
              <a:t>ho</a:t>
            </a:r>
            <a:r>
              <a:rPr sz="1200" b="1" spc="10" dirty="0">
                <a:latin typeface="Arial"/>
                <a:cs typeface="Arial"/>
              </a:rPr>
              <a:t>os</a:t>
            </a:r>
            <a:r>
              <a:rPr sz="1200" b="1" spc="-5" dirty="0">
                <a:latin typeface="Arial"/>
                <a:cs typeface="Arial"/>
              </a:rPr>
              <a:t>e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969767" y="2265680"/>
            <a:ext cx="2712720" cy="1092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5" dirty="0">
                <a:latin typeface="Arial"/>
                <a:cs typeface="Arial"/>
              </a:rPr>
              <a:t>Format,</a:t>
            </a:r>
            <a:r>
              <a:rPr sz="1200" spc="-55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Lineweight...</a:t>
            </a:r>
            <a:endParaRPr sz="1200">
              <a:latin typeface="Arial"/>
              <a:cs typeface="Arial"/>
            </a:endParaRPr>
          </a:p>
          <a:p>
            <a:pPr marL="468630">
              <a:lnSpc>
                <a:spcPct val="100000"/>
              </a:lnSpc>
              <a:spcBef>
                <a:spcPts val="960"/>
              </a:spcBef>
            </a:pPr>
            <a:r>
              <a:rPr sz="1200" b="1" spc="-5" dirty="0">
                <a:latin typeface="Arial"/>
                <a:cs typeface="Arial"/>
              </a:rPr>
              <a:t>or</a:t>
            </a:r>
            <a:endParaRPr sz="1200">
              <a:latin typeface="Arial"/>
              <a:cs typeface="Arial"/>
            </a:endParaRPr>
          </a:p>
          <a:p>
            <a:pPr marL="26670" marR="5080" indent="31750">
              <a:lnSpc>
                <a:spcPts val="2400"/>
              </a:lnSpc>
            </a:pPr>
            <a:r>
              <a:rPr sz="1200" spc="-5" dirty="0">
                <a:latin typeface="Arial"/>
                <a:cs typeface="Arial"/>
              </a:rPr>
              <a:t>LINEWEIGHT at the </a:t>
            </a:r>
            <a:r>
              <a:rPr sz="1200" dirty="0">
                <a:latin typeface="Arial"/>
                <a:cs typeface="Arial"/>
              </a:rPr>
              <a:t>command</a:t>
            </a:r>
            <a:r>
              <a:rPr sz="1200" spc="-190" dirty="0">
                <a:latin typeface="Arial"/>
                <a:cs typeface="Arial"/>
              </a:rPr>
              <a:t> </a:t>
            </a:r>
            <a:r>
              <a:rPr sz="1200" spc="15" dirty="0">
                <a:latin typeface="Arial"/>
                <a:cs typeface="Arial"/>
              </a:rPr>
              <a:t>prompt.  </a:t>
            </a:r>
            <a:r>
              <a:rPr sz="1200" spc="-15" dirty="0">
                <a:latin typeface="Arial"/>
                <a:cs typeface="Arial"/>
              </a:rPr>
              <a:t>Command: </a:t>
            </a:r>
            <a:r>
              <a:rPr sz="1200" b="1" dirty="0">
                <a:latin typeface="Arial"/>
                <a:cs typeface="Arial"/>
              </a:rPr>
              <a:t>LINEWEIGHT or</a:t>
            </a:r>
            <a:r>
              <a:rPr sz="1200" b="1" spc="-130" dirty="0">
                <a:latin typeface="Arial"/>
                <a:cs typeface="Arial"/>
              </a:rPr>
              <a:t> </a:t>
            </a:r>
            <a:r>
              <a:rPr sz="1200" b="1" spc="5" dirty="0">
                <a:latin typeface="Arial"/>
                <a:cs typeface="Arial"/>
              </a:rPr>
              <a:t>LWEIGHT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58188" y="2844800"/>
            <a:ext cx="7270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1200" spc="10" dirty="0">
                <a:latin typeface="Arial"/>
                <a:cs typeface="Arial"/>
              </a:rPr>
              <a:t>2</a:t>
            </a:r>
            <a:r>
              <a:rPr sz="1200" dirty="0">
                <a:latin typeface="Arial"/>
                <a:cs typeface="Arial"/>
              </a:rPr>
              <a:t>.	</a:t>
            </a:r>
            <a:r>
              <a:rPr sz="1200" b="1" spc="10" dirty="0">
                <a:latin typeface="Arial"/>
                <a:cs typeface="Arial"/>
              </a:rPr>
              <a:t>T</a:t>
            </a:r>
            <a:r>
              <a:rPr sz="1200" b="1" spc="-10" dirty="0">
                <a:latin typeface="Arial"/>
                <a:cs typeface="Arial"/>
              </a:rPr>
              <a:t>y</a:t>
            </a:r>
            <a:r>
              <a:rPr sz="1200" b="1" spc="10" dirty="0">
                <a:latin typeface="Arial"/>
                <a:cs typeface="Arial"/>
              </a:rPr>
              <a:t>p</a:t>
            </a:r>
            <a:r>
              <a:rPr sz="1200" b="1" spc="-5" dirty="0">
                <a:latin typeface="Arial"/>
                <a:cs typeface="Arial"/>
              </a:rPr>
              <a:t>e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969005" y="3484879"/>
            <a:ext cx="2998470" cy="7131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or</a:t>
            </a:r>
            <a:endParaRPr sz="1200">
              <a:latin typeface="Arial"/>
              <a:cs typeface="Arial"/>
            </a:endParaRPr>
          </a:p>
          <a:p>
            <a:pPr marL="12700" marR="5080" indent="635">
              <a:lnSpc>
                <a:spcPct val="109200"/>
              </a:lnSpc>
              <a:spcBef>
                <a:spcPts val="825"/>
              </a:spcBef>
            </a:pPr>
            <a:r>
              <a:rPr sz="1200" spc="-5" dirty="0">
                <a:latin typeface="Arial"/>
                <a:cs typeface="Arial"/>
              </a:rPr>
              <a:t>a lineweight to make current from the</a:t>
            </a:r>
            <a:r>
              <a:rPr sz="1200" spc="-17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Object  Properties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menu.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711705" y="3789679"/>
            <a:ext cx="6826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6235" algn="l"/>
              </a:tabLst>
            </a:pPr>
            <a:r>
              <a:rPr sz="1200" spc="10" dirty="0">
                <a:latin typeface="Arial"/>
                <a:cs typeface="Arial"/>
              </a:rPr>
              <a:t>4</a:t>
            </a:r>
            <a:r>
              <a:rPr sz="1200" dirty="0">
                <a:latin typeface="Arial"/>
                <a:cs typeface="Arial"/>
              </a:rPr>
              <a:t>.	</a:t>
            </a:r>
            <a:r>
              <a:rPr sz="1200" b="1" spc="-5" dirty="0">
                <a:latin typeface="Arial"/>
                <a:cs typeface="Arial"/>
              </a:rPr>
              <a:t>Pick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981705" y="4296155"/>
            <a:ext cx="3543300" cy="21526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067305" y="7896606"/>
            <a:ext cx="3552444" cy="228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368805" y="6723380"/>
            <a:ext cx="5125720" cy="2362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5" dirty="0">
                <a:latin typeface="Arial"/>
                <a:cs typeface="Arial"/>
              </a:rPr>
              <a:t>TIPS</a:t>
            </a:r>
            <a:r>
              <a:rPr sz="1200" spc="-15" dirty="0">
                <a:latin typeface="Arial"/>
                <a:cs typeface="Arial"/>
              </a:rPr>
              <a:t>:</a:t>
            </a:r>
            <a:endParaRPr sz="1200">
              <a:latin typeface="Arial"/>
              <a:cs typeface="Arial"/>
            </a:endParaRPr>
          </a:p>
          <a:p>
            <a:pPr marL="241935" indent="-229870">
              <a:lnSpc>
                <a:spcPct val="100000"/>
              </a:lnSpc>
              <a:spcBef>
                <a:spcPts val="1035"/>
              </a:spcBef>
              <a:buChar char="-"/>
              <a:tabLst>
                <a:tab pos="241935" algn="l"/>
                <a:tab pos="242570" algn="l"/>
              </a:tabLst>
            </a:pPr>
            <a:r>
              <a:rPr sz="1200" spc="-15" dirty="0">
                <a:latin typeface="Arial"/>
                <a:cs typeface="Arial"/>
              </a:rPr>
              <a:t>Lineweights </a:t>
            </a:r>
            <a:r>
              <a:rPr sz="1200" dirty="0">
                <a:latin typeface="Arial"/>
                <a:cs typeface="Arial"/>
              </a:rPr>
              <a:t>can also be assigned </a:t>
            </a:r>
            <a:r>
              <a:rPr sz="1200" spc="5" dirty="0">
                <a:latin typeface="Arial"/>
                <a:cs typeface="Arial"/>
              </a:rPr>
              <a:t>to</a:t>
            </a:r>
            <a:r>
              <a:rPr sz="1200" spc="-2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layers.</a:t>
            </a:r>
            <a:endParaRPr sz="1200">
              <a:latin typeface="Arial"/>
              <a:cs typeface="Arial"/>
            </a:endParaRPr>
          </a:p>
          <a:p>
            <a:pPr marL="241300" marR="5080" indent="-228600">
              <a:lnSpc>
                <a:spcPct val="104200"/>
              </a:lnSpc>
              <a:spcBef>
                <a:spcPts val="840"/>
              </a:spcBef>
              <a:buChar char="-"/>
              <a:tabLst>
                <a:tab pos="241935" algn="l"/>
                <a:tab pos="243204" algn="l"/>
              </a:tabLst>
            </a:pPr>
            <a:r>
              <a:rPr sz="1200" spc="-5" dirty="0">
                <a:latin typeface="Arial"/>
                <a:cs typeface="Arial"/>
              </a:rPr>
              <a:t>The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Display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Lineweights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feature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can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be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turned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on/off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o</a:t>
            </a:r>
            <a:r>
              <a:rPr sz="1200" spc="-19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n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spc="-15" dirty="0">
                <a:latin typeface="Arial"/>
                <a:cs typeface="Arial"/>
              </a:rPr>
              <a:t>the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-15" dirty="0">
                <a:latin typeface="Arial"/>
                <a:cs typeface="Arial"/>
              </a:rPr>
              <a:t>status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spc="-15" dirty="0">
                <a:latin typeface="Arial"/>
                <a:cs typeface="Arial"/>
              </a:rPr>
              <a:t>bar</a:t>
            </a:r>
            <a:r>
              <a:rPr sz="1200" spc="45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to  </a:t>
            </a:r>
            <a:r>
              <a:rPr sz="1200" spc="-15" dirty="0">
                <a:latin typeface="Arial"/>
                <a:cs typeface="Arial"/>
              </a:rPr>
              <a:t>show </a:t>
            </a:r>
            <a:r>
              <a:rPr sz="1200" spc="-5" dirty="0">
                <a:latin typeface="Arial"/>
                <a:cs typeface="Arial"/>
              </a:rPr>
              <a:t>or not show lineweights in the drawing, thus making </a:t>
            </a:r>
            <a:r>
              <a:rPr sz="1200" spc="-10" dirty="0">
                <a:latin typeface="Arial"/>
                <a:cs typeface="Arial"/>
              </a:rPr>
              <a:t>regenerations  </a:t>
            </a:r>
            <a:r>
              <a:rPr sz="1200" spc="-25" dirty="0">
                <a:latin typeface="Arial"/>
                <a:cs typeface="Arial"/>
              </a:rPr>
              <a:t>faster.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Arial"/>
              <a:buChar char="-"/>
            </a:pP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-"/>
            </a:pPr>
            <a:endParaRPr sz="1850">
              <a:latin typeface="Arial"/>
              <a:cs typeface="Arial"/>
            </a:endParaRPr>
          </a:p>
          <a:p>
            <a:pPr marL="241300" marR="200025" indent="-228600">
              <a:lnSpc>
                <a:spcPct val="95700"/>
              </a:lnSpc>
              <a:buChar char="-"/>
              <a:tabLst>
                <a:tab pos="241935" algn="l"/>
                <a:tab pos="242570" algn="l"/>
              </a:tabLst>
            </a:pPr>
            <a:r>
              <a:rPr sz="1200" spc="-5" dirty="0">
                <a:latin typeface="Arial"/>
                <a:cs typeface="Arial"/>
              </a:rPr>
              <a:t>Lineweights are displayed using a </a:t>
            </a:r>
            <a:r>
              <a:rPr sz="1200" spc="-25" dirty="0">
                <a:latin typeface="Arial"/>
                <a:cs typeface="Arial"/>
              </a:rPr>
              <a:t>pixel </a:t>
            </a:r>
            <a:r>
              <a:rPr sz="1200" spc="-5" dirty="0">
                <a:latin typeface="Arial"/>
                <a:cs typeface="Arial"/>
              </a:rPr>
              <a:t>width in proportion to the real-  </a:t>
            </a:r>
            <a:r>
              <a:rPr sz="1200" spc="-10" dirty="0">
                <a:latin typeface="Arial"/>
                <a:cs typeface="Arial"/>
              </a:rPr>
              <a:t>world </a:t>
            </a:r>
            <a:r>
              <a:rPr sz="1200" spc="-15" dirty="0">
                <a:latin typeface="Arial"/>
                <a:cs typeface="Arial"/>
              </a:rPr>
              <a:t>unit value </a:t>
            </a:r>
            <a:r>
              <a:rPr sz="1200" spc="-10" dirty="0">
                <a:latin typeface="Arial"/>
                <a:cs typeface="Arial"/>
              </a:rPr>
              <a:t>at </a:t>
            </a:r>
            <a:r>
              <a:rPr sz="1200" spc="-15" dirty="0">
                <a:latin typeface="Arial"/>
                <a:cs typeface="Arial"/>
              </a:rPr>
              <a:t>which </a:t>
            </a:r>
            <a:r>
              <a:rPr sz="1200" spc="-10" dirty="0">
                <a:latin typeface="Arial"/>
                <a:cs typeface="Arial"/>
              </a:rPr>
              <a:t>they </a:t>
            </a:r>
            <a:r>
              <a:rPr sz="1200" dirty="0">
                <a:latin typeface="Arial"/>
                <a:cs typeface="Arial"/>
              </a:rPr>
              <a:t>plot. If </a:t>
            </a:r>
            <a:r>
              <a:rPr sz="1200" spc="-5" dirty="0">
                <a:latin typeface="Arial"/>
                <a:cs typeface="Arial"/>
              </a:rPr>
              <a:t>you are using a </a:t>
            </a:r>
            <a:r>
              <a:rPr sz="1200" spc="-15" dirty="0">
                <a:latin typeface="Arial"/>
                <a:cs typeface="Arial"/>
              </a:rPr>
              <a:t>high-resolution  </a:t>
            </a:r>
            <a:r>
              <a:rPr sz="1200" spc="-20" dirty="0">
                <a:latin typeface="Arial"/>
                <a:cs typeface="Arial"/>
              </a:rPr>
              <a:t>monitor, </a:t>
            </a:r>
            <a:r>
              <a:rPr sz="1200" spc="-15" dirty="0">
                <a:latin typeface="Arial"/>
                <a:cs typeface="Arial"/>
              </a:rPr>
              <a:t>you can </a:t>
            </a:r>
            <a:r>
              <a:rPr sz="1200" spc="-10" dirty="0">
                <a:latin typeface="Arial"/>
                <a:cs typeface="Arial"/>
              </a:rPr>
              <a:t>adjust </a:t>
            </a:r>
            <a:r>
              <a:rPr sz="1200" spc="-5" dirty="0">
                <a:latin typeface="Arial"/>
                <a:cs typeface="Arial"/>
              </a:rPr>
              <a:t>the lineweight display scale </a:t>
            </a:r>
            <a:r>
              <a:rPr sz="1200" dirty="0">
                <a:latin typeface="Arial"/>
                <a:cs typeface="Arial"/>
              </a:rPr>
              <a:t>to </a:t>
            </a:r>
            <a:r>
              <a:rPr sz="1200" spc="5" dirty="0">
                <a:latin typeface="Arial"/>
                <a:cs typeface="Arial"/>
              </a:rPr>
              <a:t>better </a:t>
            </a:r>
            <a:r>
              <a:rPr sz="1200" spc="-20" dirty="0">
                <a:latin typeface="Arial"/>
                <a:cs typeface="Arial"/>
              </a:rPr>
              <a:t>display  </a:t>
            </a:r>
            <a:r>
              <a:rPr sz="1200" spc="-15" dirty="0">
                <a:latin typeface="Arial"/>
                <a:cs typeface="Arial"/>
              </a:rPr>
              <a:t>different lineweight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spc="-15" dirty="0">
                <a:latin typeface="Arial"/>
                <a:cs typeface="Arial"/>
              </a:rPr>
              <a:t>widths.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r>
              <a:rPr dirty="0"/>
              <a:t>- 109</a:t>
            </a:r>
            <a:r>
              <a:rPr spc="-40" dirty="0"/>
              <a:t> </a:t>
            </a:r>
            <a:r>
              <a:rPr dirty="0"/>
              <a:t>-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81500" y="2181605"/>
            <a:ext cx="266700" cy="266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610105" y="5496305"/>
            <a:ext cx="4914900" cy="30571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40205" y="579373"/>
            <a:ext cx="3870325" cy="8712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2179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latin typeface="Arial"/>
                <a:cs typeface="Arial"/>
              </a:rPr>
              <a:t>AutoCAD </a:t>
            </a:r>
            <a:r>
              <a:rPr sz="1800" b="1" spc="-15" dirty="0">
                <a:latin typeface="Arial"/>
                <a:cs typeface="Arial"/>
              </a:rPr>
              <a:t>2D</a:t>
            </a:r>
            <a:r>
              <a:rPr sz="1800" b="1" spc="-50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Tutorial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b="1" spc="-20" dirty="0">
                <a:latin typeface="Arial"/>
                <a:cs typeface="Arial"/>
              </a:rPr>
              <a:t>Object Properties</a:t>
            </a:r>
            <a:r>
              <a:rPr sz="1800" b="1" spc="15" dirty="0">
                <a:latin typeface="Arial"/>
                <a:cs typeface="Arial"/>
              </a:rPr>
              <a:t> </a:t>
            </a:r>
            <a:r>
              <a:rPr sz="1800" b="1" spc="-15" dirty="0">
                <a:latin typeface="Arial"/>
                <a:cs typeface="Arial"/>
              </a:rPr>
              <a:t>12.9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r>
              <a:rPr dirty="0"/>
              <a:t>- 110</a:t>
            </a:r>
            <a:r>
              <a:rPr spc="-40" dirty="0"/>
              <a:t> </a:t>
            </a:r>
            <a:r>
              <a:rPr dirty="0"/>
              <a:t>-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713229" y="1589785"/>
            <a:ext cx="1091565" cy="651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0" indent="-495300">
              <a:lnSpc>
                <a:spcPct val="100000"/>
              </a:lnSpc>
              <a:spcBef>
                <a:spcPts val="100"/>
              </a:spcBef>
              <a:buFont typeface="Arial"/>
              <a:buAutoNum type="arabicPeriod"/>
              <a:tabLst>
                <a:tab pos="507365" algn="l"/>
                <a:tab pos="508000" algn="l"/>
              </a:tabLst>
            </a:pPr>
            <a:r>
              <a:rPr sz="1200" b="1" spc="15" dirty="0">
                <a:latin typeface="Arial"/>
                <a:cs typeface="Arial"/>
              </a:rPr>
              <a:t>Choose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AutoNum type="arabicPeriod"/>
            </a:pPr>
            <a:endParaRPr sz="1750">
              <a:latin typeface="Arial"/>
              <a:cs typeface="Arial"/>
            </a:endParaRPr>
          </a:p>
          <a:p>
            <a:pPr marL="513715" indent="-495934">
              <a:lnSpc>
                <a:spcPct val="100000"/>
              </a:lnSpc>
              <a:buFont typeface="Arial"/>
              <a:buAutoNum type="arabicPeriod"/>
              <a:tabLst>
                <a:tab pos="513715" algn="l"/>
                <a:tab pos="514350" algn="l"/>
              </a:tabLst>
            </a:pPr>
            <a:r>
              <a:rPr sz="1200" b="1" spc="-10" dirty="0">
                <a:latin typeface="Arial"/>
                <a:cs typeface="Arial"/>
              </a:rPr>
              <a:t>Click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967482" y="1589785"/>
            <a:ext cx="3596004" cy="3510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70">
              <a:lnSpc>
                <a:spcPts val="1405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Modify,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Properties.</a:t>
            </a:r>
            <a:endParaRPr sz="1200">
              <a:latin typeface="Arial"/>
              <a:cs typeface="Arial"/>
            </a:endParaRPr>
          </a:p>
          <a:p>
            <a:pPr marL="471805">
              <a:lnSpc>
                <a:spcPts val="1405"/>
              </a:lnSpc>
            </a:pPr>
            <a:r>
              <a:rPr sz="1200" spc="-25" dirty="0">
                <a:latin typeface="Arial"/>
                <a:cs typeface="Arial"/>
              </a:rPr>
              <a:t>or</a:t>
            </a:r>
            <a:endParaRPr sz="1200">
              <a:latin typeface="Arial"/>
              <a:cs typeface="Arial"/>
            </a:endParaRPr>
          </a:p>
          <a:p>
            <a:pPr marL="18415">
              <a:lnSpc>
                <a:spcPct val="100000"/>
              </a:lnSpc>
              <a:spcBef>
                <a:spcPts val="670"/>
              </a:spcBef>
            </a:pPr>
            <a:r>
              <a:rPr sz="1200" spc="-5" dirty="0">
                <a:latin typeface="Arial"/>
                <a:cs typeface="Arial"/>
              </a:rPr>
              <a:t>the Properties</a:t>
            </a:r>
            <a:r>
              <a:rPr sz="1200" spc="-9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icon.</a:t>
            </a:r>
            <a:endParaRPr sz="1200">
              <a:latin typeface="Arial"/>
              <a:cs typeface="Arial"/>
            </a:endParaRPr>
          </a:p>
          <a:p>
            <a:pPr marL="471805">
              <a:lnSpc>
                <a:spcPct val="100000"/>
              </a:lnSpc>
              <a:spcBef>
                <a:spcPts val="865"/>
              </a:spcBef>
            </a:pPr>
            <a:r>
              <a:rPr sz="1200" spc="-25" dirty="0">
                <a:latin typeface="Arial"/>
                <a:cs typeface="Arial"/>
              </a:rPr>
              <a:t>or</a:t>
            </a:r>
            <a:endParaRPr sz="1200">
              <a:latin typeface="Arial"/>
              <a:cs typeface="Arial"/>
            </a:endParaRPr>
          </a:p>
          <a:p>
            <a:pPr marL="13970" marR="5080">
              <a:lnSpc>
                <a:spcPct val="156300"/>
              </a:lnSpc>
              <a:spcBef>
                <a:spcPts val="5"/>
              </a:spcBef>
            </a:pPr>
            <a:r>
              <a:rPr sz="1200" spc="-10" dirty="0">
                <a:latin typeface="Arial"/>
                <a:cs typeface="Arial"/>
              </a:rPr>
              <a:t>DDCHPROP </a:t>
            </a:r>
            <a:r>
              <a:rPr sz="1200" spc="-5" dirty="0">
                <a:latin typeface="Arial"/>
                <a:cs typeface="Arial"/>
              </a:rPr>
              <a:t>or DDMODIFY at the command</a:t>
            </a:r>
            <a:r>
              <a:rPr sz="1200" spc="-17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prompt.  </a:t>
            </a:r>
            <a:r>
              <a:rPr sz="1200" spc="-15" dirty="0">
                <a:latin typeface="Arial"/>
                <a:cs typeface="Arial"/>
              </a:rPr>
              <a:t>Command: </a:t>
            </a:r>
            <a:r>
              <a:rPr sz="1200" b="1" spc="-5" dirty="0">
                <a:latin typeface="Arial"/>
                <a:cs typeface="Arial"/>
              </a:rPr>
              <a:t>DDCHPROP </a:t>
            </a:r>
            <a:r>
              <a:rPr sz="1200" spc="-5" dirty="0">
                <a:latin typeface="Arial"/>
                <a:cs typeface="Arial"/>
              </a:rPr>
              <a:t>(CH)</a:t>
            </a:r>
            <a:r>
              <a:rPr sz="1200" spc="-5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or</a:t>
            </a:r>
            <a:endParaRPr sz="1200">
              <a:latin typeface="Arial"/>
              <a:cs typeface="Arial"/>
            </a:endParaRPr>
          </a:p>
          <a:p>
            <a:pPr marL="13970">
              <a:lnSpc>
                <a:spcPct val="100000"/>
              </a:lnSpc>
              <a:spcBef>
                <a:spcPts val="190"/>
              </a:spcBef>
            </a:pPr>
            <a:r>
              <a:rPr sz="1200" b="1" dirty="0">
                <a:latin typeface="Arial"/>
                <a:cs typeface="Arial"/>
              </a:rPr>
              <a:t>DDMODIFY</a:t>
            </a:r>
            <a:r>
              <a:rPr sz="1200" b="1" spc="-130" dirty="0">
                <a:latin typeface="Arial"/>
                <a:cs typeface="Arial"/>
              </a:rPr>
              <a:t> </a:t>
            </a:r>
            <a:r>
              <a:rPr sz="1200" spc="-15" dirty="0">
                <a:latin typeface="Arial"/>
                <a:cs typeface="Arial"/>
              </a:rPr>
              <a:t>(MO)</a:t>
            </a:r>
            <a:endParaRPr sz="1200">
              <a:latin typeface="Arial"/>
              <a:cs typeface="Arial"/>
            </a:endParaRPr>
          </a:p>
          <a:p>
            <a:pPr marL="13970" marR="490855" indent="5080" algn="just">
              <a:lnSpc>
                <a:spcPct val="97300"/>
              </a:lnSpc>
              <a:spcBef>
                <a:spcPts val="810"/>
              </a:spcBef>
            </a:pPr>
            <a:r>
              <a:rPr sz="1200" dirty="0">
                <a:latin typeface="Arial"/>
                <a:cs typeface="Arial"/>
              </a:rPr>
              <a:t>Objects </a:t>
            </a:r>
            <a:r>
              <a:rPr sz="1200" spc="-5" dirty="0">
                <a:latin typeface="Arial"/>
                <a:cs typeface="Arial"/>
              </a:rPr>
              <a:t>whose properties you want to </a:t>
            </a:r>
            <a:r>
              <a:rPr sz="1200" spc="-10" dirty="0">
                <a:latin typeface="Arial"/>
                <a:cs typeface="Arial"/>
              </a:rPr>
              <a:t>change  </a:t>
            </a:r>
            <a:r>
              <a:rPr sz="1200" dirty="0">
                <a:latin typeface="Arial"/>
                <a:cs typeface="Arial"/>
              </a:rPr>
              <a:t>Pick </a:t>
            </a:r>
            <a:r>
              <a:rPr sz="1200" spc="-5" dirty="0">
                <a:latin typeface="Arial"/>
                <a:cs typeface="Arial"/>
              </a:rPr>
              <a:t>a window </a:t>
            </a:r>
            <a:r>
              <a:rPr sz="1200" dirty="0">
                <a:latin typeface="Arial"/>
                <a:cs typeface="Arial"/>
              </a:rPr>
              <a:t>for </a:t>
            </a:r>
            <a:r>
              <a:rPr sz="1200" spc="-5" dirty="0">
                <a:latin typeface="Arial"/>
                <a:cs typeface="Arial"/>
              </a:rPr>
              <a:t>DDCHPROP, single object  </a:t>
            </a:r>
            <a:r>
              <a:rPr sz="1200" spc="-10" dirty="0">
                <a:latin typeface="Arial"/>
                <a:cs typeface="Arial"/>
              </a:rPr>
              <a:t>for</a:t>
            </a:r>
            <a:r>
              <a:rPr sz="1200" spc="-55" dirty="0">
                <a:latin typeface="Arial"/>
                <a:cs typeface="Arial"/>
              </a:rPr>
              <a:t> </a:t>
            </a:r>
            <a:r>
              <a:rPr sz="1200" spc="-15" dirty="0">
                <a:latin typeface="Arial"/>
                <a:cs typeface="Arial"/>
              </a:rPr>
              <a:t>DDMODIFY.</a:t>
            </a:r>
            <a:endParaRPr sz="1200">
              <a:latin typeface="Arial"/>
              <a:cs typeface="Arial"/>
            </a:endParaRPr>
          </a:p>
          <a:p>
            <a:pPr marL="13970" marR="1706880">
              <a:lnSpc>
                <a:spcPct val="152300"/>
              </a:lnSpc>
              <a:spcBef>
                <a:spcPts val="90"/>
              </a:spcBef>
            </a:pPr>
            <a:r>
              <a:rPr sz="1200" spc="-5" dirty="0">
                <a:latin typeface="Arial"/>
                <a:cs typeface="Arial"/>
              </a:rPr>
              <a:t>Select objects:(select)  ENTER to accept objects.  </a:t>
            </a:r>
            <a:r>
              <a:rPr sz="1200" spc="-20" dirty="0">
                <a:latin typeface="Arial"/>
                <a:cs typeface="Arial"/>
              </a:rPr>
              <a:t>Select </a:t>
            </a:r>
            <a:r>
              <a:rPr sz="1200" spc="-5" dirty="0">
                <a:latin typeface="Arial"/>
                <a:cs typeface="Arial"/>
              </a:rPr>
              <a:t>objects: (press</a:t>
            </a:r>
            <a:r>
              <a:rPr sz="1200" spc="-16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enter)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50"/>
              </a:spcBef>
            </a:pPr>
            <a:r>
              <a:rPr sz="1200" spc="-5" dirty="0">
                <a:latin typeface="Arial"/>
                <a:cs typeface="Arial"/>
              </a:rPr>
              <a:t>One of the following properties to</a:t>
            </a:r>
            <a:r>
              <a:rPr sz="1200" spc="-16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change.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11705" y="2611628"/>
            <a:ext cx="1549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0" dirty="0">
                <a:latin typeface="Arial"/>
                <a:cs typeface="Arial"/>
              </a:rPr>
              <a:t>3</a:t>
            </a:r>
            <a:r>
              <a:rPr sz="1200" dirty="0"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207005" y="2611628"/>
            <a:ext cx="3848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10" dirty="0">
                <a:latin typeface="Arial"/>
                <a:cs typeface="Arial"/>
              </a:rPr>
              <a:t>T</a:t>
            </a:r>
            <a:r>
              <a:rPr sz="1200" b="1" spc="-10" dirty="0">
                <a:latin typeface="Arial"/>
                <a:cs typeface="Arial"/>
              </a:rPr>
              <a:t>y</a:t>
            </a:r>
            <a:r>
              <a:rPr sz="1200" b="1" spc="15" dirty="0">
                <a:latin typeface="Arial"/>
                <a:cs typeface="Arial"/>
              </a:rPr>
              <a:t>p</a:t>
            </a:r>
            <a:r>
              <a:rPr sz="1200" b="1" spc="-5" dirty="0">
                <a:latin typeface="Arial"/>
                <a:cs typeface="Arial"/>
              </a:rPr>
              <a:t>e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711705" y="3385057"/>
            <a:ext cx="1549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0" dirty="0">
                <a:latin typeface="Arial"/>
                <a:cs typeface="Arial"/>
              </a:rPr>
              <a:t>4</a:t>
            </a:r>
            <a:r>
              <a:rPr sz="1200" dirty="0"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209292" y="3385057"/>
            <a:ext cx="3397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Pick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711705" y="4295647"/>
            <a:ext cx="1549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0" dirty="0">
                <a:latin typeface="Arial"/>
                <a:cs typeface="Arial"/>
              </a:rPr>
              <a:t>5</a:t>
            </a:r>
            <a:r>
              <a:rPr sz="1200" dirty="0"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207005" y="4295647"/>
            <a:ext cx="44195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P</a:t>
            </a:r>
            <a:r>
              <a:rPr sz="1200" b="1" dirty="0">
                <a:latin typeface="Arial"/>
                <a:cs typeface="Arial"/>
              </a:rPr>
              <a:t>r</a:t>
            </a:r>
            <a:r>
              <a:rPr sz="1200" b="1" spc="-5" dirty="0">
                <a:latin typeface="Arial"/>
                <a:cs typeface="Arial"/>
              </a:rPr>
              <a:t>ess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711705" y="4891532"/>
            <a:ext cx="1549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0" dirty="0">
                <a:latin typeface="Arial"/>
                <a:cs typeface="Arial"/>
              </a:rPr>
              <a:t>6</a:t>
            </a:r>
            <a:r>
              <a:rPr sz="1200" dirty="0"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207005" y="4891532"/>
            <a:ext cx="5962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15" dirty="0">
                <a:latin typeface="Arial"/>
                <a:cs typeface="Arial"/>
              </a:rPr>
              <a:t>Choose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27405" marR="5080" indent="-487045">
              <a:lnSpc>
                <a:spcPct val="100000"/>
              </a:lnSpc>
              <a:spcBef>
                <a:spcPts val="100"/>
              </a:spcBef>
            </a:pPr>
            <a:r>
              <a:rPr dirty="0"/>
              <a:t>Other</a:t>
            </a:r>
            <a:r>
              <a:rPr spc="-100" dirty="0"/>
              <a:t> </a:t>
            </a:r>
            <a:r>
              <a:rPr spc="-5" dirty="0"/>
              <a:t>Useful  </a:t>
            </a:r>
            <a:r>
              <a:rPr dirty="0"/>
              <a:t>Functions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40205" y="426973"/>
            <a:ext cx="3882390" cy="11760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129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latin typeface="Arial"/>
                <a:cs typeface="Arial"/>
              </a:rPr>
              <a:t>AutoCAD </a:t>
            </a:r>
            <a:r>
              <a:rPr sz="1800" b="1" spc="-15" dirty="0">
                <a:latin typeface="Arial"/>
                <a:cs typeface="Arial"/>
              </a:rPr>
              <a:t>2D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Tutorial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b="1" spc="-20" dirty="0">
                <a:latin typeface="Arial"/>
                <a:cs typeface="Arial"/>
              </a:rPr>
              <a:t>BHATCH Command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b="1" spc="-25" dirty="0">
                <a:latin typeface="Arial"/>
                <a:cs typeface="Arial"/>
              </a:rPr>
              <a:t>17.1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057650" y="2334005"/>
            <a:ext cx="295655" cy="2948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597405" y="1827530"/>
            <a:ext cx="103949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59740" algn="l"/>
              </a:tabLst>
            </a:pPr>
            <a:r>
              <a:rPr sz="1200" dirty="0">
                <a:latin typeface="Arial"/>
                <a:cs typeface="Arial"/>
              </a:rPr>
              <a:t>1.	</a:t>
            </a:r>
            <a:r>
              <a:rPr sz="1200" b="1" spc="5" dirty="0">
                <a:latin typeface="Arial"/>
                <a:cs typeface="Arial"/>
              </a:rPr>
              <a:t>C</a:t>
            </a:r>
            <a:r>
              <a:rPr sz="1200" b="1" spc="15" dirty="0">
                <a:latin typeface="Arial"/>
                <a:cs typeface="Arial"/>
              </a:rPr>
              <a:t>h</a:t>
            </a:r>
            <a:r>
              <a:rPr sz="1200" b="1" spc="10" dirty="0">
                <a:latin typeface="Arial"/>
                <a:cs typeface="Arial"/>
              </a:rPr>
              <a:t>o</a:t>
            </a:r>
            <a:r>
              <a:rPr sz="1200" b="1" spc="15" dirty="0">
                <a:latin typeface="Arial"/>
                <a:cs typeface="Arial"/>
              </a:rPr>
              <a:t>o</a:t>
            </a:r>
            <a:r>
              <a:rPr sz="1200" b="1" spc="-10" dirty="0">
                <a:latin typeface="Arial"/>
                <a:cs typeface="Arial"/>
              </a:rPr>
              <a:t>se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950717" y="1753616"/>
            <a:ext cx="2265045" cy="1605915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17780">
              <a:lnSpc>
                <a:spcPct val="100000"/>
              </a:lnSpc>
              <a:spcBef>
                <a:spcPts val="680"/>
              </a:spcBef>
            </a:pPr>
            <a:r>
              <a:rPr sz="1200" spc="-25" dirty="0">
                <a:latin typeface="Arial"/>
                <a:cs typeface="Arial"/>
              </a:rPr>
              <a:t>Draw,</a:t>
            </a:r>
            <a:r>
              <a:rPr sz="1200" spc="-200" dirty="0">
                <a:latin typeface="Arial"/>
                <a:cs typeface="Arial"/>
              </a:rPr>
              <a:t> </a:t>
            </a:r>
            <a:r>
              <a:rPr sz="1200" spc="-40" dirty="0">
                <a:latin typeface="Arial"/>
                <a:cs typeface="Arial"/>
              </a:rPr>
              <a:t>Hatch...</a:t>
            </a:r>
            <a:endParaRPr sz="1200">
              <a:latin typeface="Arial"/>
              <a:cs typeface="Arial"/>
            </a:endParaRPr>
          </a:p>
          <a:p>
            <a:pPr marL="487680">
              <a:lnSpc>
                <a:spcPct val="100000"/>
              </a:lnSpc>
              <a:spcBef>
                <a:spcPts val="580"/>
              </a:spcBef>
            </a:pPr>
            <a:r>
              <a:rPr sz="1200" b="1" spc="-5" dirty="0">
                <a:latin typeface="Arial"/>
                <a:cs typeface="Arial"/>
              </a:rPr>
              <a:t>or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sz="1200" spc="-30" dirty="0">
                <a:latin typeface="Arial"/>
                <a:cs typeface="Arial"/>
              </a:rPr>
              <a:t>the</a:t>
            </a:r>
            <a:r>
              <a:rPr sz="1200" spc="-15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Hatchicon.</a:t>
            </a:r>
            <a:endParaRPr sz="1200">
              <a:latin typeface="Arial"/>
              <a:cs typeface="Arial"/>
            </a:endParaRPr>
          </a:p>
          <a:p>
            <a:pPr marL="487680">
              <a:lnSpc>
                <a:spcPct val="100000"/>
              </a:lnSpc>
              <a:spcBef>
                <a:spcPts val="660"/>
              </a:spcBef>
            </a:pPr>
            <a:r>
              <a:rPr sz="1200" b="1" spc="-5" dirty="0">
                <a:latin typeface="Arial"/>
                <a:cs typeface="Arial"/>
              </a:rPr>
              <a:t>or</a:t>
            </a:r>
            <a:endParaRPr sz="1200">
              <a:latin typeface="Arial"/>
              <a:cs typeface="Arial"/>
            </a:endParaRPr>
          </a:p>
          <a:p>
            <a:pPr marL="30480" marR="5080" indent="-11430">
              <a:lnSpc>
                <a:spcPct val="145800"/>
              </a:lnSpc>
              <a:spcBef>
                <a:spcPts val="5"/>
              </a:spcBef>
            </a:pPr>
            <a:r>
              <a:rPr sz="1200" spc="5" dirty="0">
                <a:latin typeface="Arial"/>
                <a:cs typeface="Arial"/>
              </a:rPr>
              <a:t>BHATCH</a:t>
            </a:r>
            <a:r>
              <a:rPr sz="1200" spc="-185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at</a:t>
            </a:r>
            <a:r>
              <a:rPr sz="1200" spc="-100" dirty="0">
                <a:latin typeface="Arial"/>
                <a:cs typeface="Arial"/>
              </a:rPr>
              <a:t> </a:t>
            </a:r>
            <a:r>
              <a:rPr sz="1200" spc="-35" dirty="0">
                <a:latin typeface="Arial"/>
                <a:cs typeface="Arial"/>
              </a:rPr>
              <a:t>the</a:t>
            </a:r>
            <a:r>
              <a:rPr sz="1200" spc="-85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command</a:t>
            </a:r>
            <a:r>
              <a:rPr sz="1200" spc="-70" dirty="0">
                <a:latin typeface="Arial"/>
                <a:cs typeface="Arial"/>
              </a:rPr>
              <a:t> </a:t>
            </a:r>
            <a:r>
              <a:rPr sz="1200" spc="20" dirty="0">
                <a:latin typeface="Arial"/>
                <a:cs typeface="Arial"/>
              </a:rPr>
              <a:t>prompt  </a:t>
            </a:r>
            <a:r>
              <a:rPr sz="1200" spc="-15" dirty="0">
                <a:latin typeface="Arial"/>
                <a:cs typeface="Arial"/>
              </a:rPr>
              <a:t>Command: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b="1" spc="10" dirty="0">
                <a:latin typeface="Arial"/>
                <a:cs typeface="Arial"/>
              </a:rPr>
              <a:t>BHATCH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97405" y="2351023"/>
            <a:ext cx="1530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2.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044700" y="2351023"/>
            <a:ext cx="3765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45" dirty="0">
                <a:latin typeface="Arial"/>
                <a:cs typeface="Arial"/>
              </a:rPr>
              <a:t>C</a:t>
            </a:r>
            <a:r>
              <a:rPr sz="1200" b="1" spc="-35" dirty="0">
                <a:latin typeface="Arial"/>
                <a:cs typeface="Arial"/>
              </a:rPr>
              <a:t>li</a:t>
            </a:r>
            <a:r>
              <a:rPr sz="1200" b="1" spc="-10" dirty="0">
                <a:latin typeface="Arial"/>
                <a:cs typeface="Arial"/>
              </a:rPr>
              <a:t>ck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97405" y="2884423"/>
            <a:ext cx="1530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3.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044700" y="2884423"/>
            <a:ext cx="3829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10" dirty="0">
                <a:latin typeface="Arial"/>
                <a:cs typeface="Arial"/>
              </a:rPr>
              <a:t>T</a:t>
            </a:r>
            <a:r>
              <a:rPr sz="1200" b="1" spc="-10" dirty="0">
                <a:latin typeface="Arial"/>
                <a:cs typeface="Arial"/>
              </a:rPr>
              <a:t>y</a:t>
            </a:r>
            <a:r>
              <a:rPr sz="1200" b="1" dirty="0">
                <a:latin typeface="Arial"/>
                <a:cs typeface="Arial"/>
              </a:rPr>
              <a:t>pe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952750" y="3629405"/>
            <a:ext cx="3467100" cy="4038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673855" y="9426786"/>
            <a:ext cx="438150" cy="194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r>
              <a:rPr sz="1200" dirty="0">
                <a:latin typeface="Times New Roman"/>
                <a:cs typeface="Times New Roman"/>
              </a:rPr>
              <a:t>- 152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-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943600" y="2238755"/>
            <a:ext cx="238505" cy="2377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305050" y="5039105"/>
            <a:ext cx="3877055" cy="2590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40205" y="436117"/>
            <a:ext cx="3870960" cy="8623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609725">
              <a:lnSpc>
                <a:spcPct val="152500"/>
              </a:lnSpc>
              <a:spcBef>
                <a:spcPts val="100"/>
              </a:spcBef>
            </a:pPr>
            <a:r>
              <a:rPr sz="1800" b="1" spc="-20" dirty="0">
                <a:latin typeface="Arial"/>
                <a:cs typeface="Arial"/>
              </a:rPr>
              <a:t>AutoCAD </a:t>
            </a:r>
            <a:r>
              <a:rPr sz="1800" b="1" spc="-15" dirty="0">
                <a:latin typeface="Arial"/>
                <a:cs typeface="Arial"/>
              </a:rPr>
              <a:t>2D</a:t>
            </a:r>
            <a:r>
              <a:rPr sz="1800" b="1" spc="-55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Tutorial  </a:t>
            </a:r>
            <a:r>
              <a:rPr sz="1800" b="1" spc="-15" dirty="0">
                <a:latin typeface="Arial"/>
                <a:cs typeface="Arial"/>
              </a:rPr>
              <a:t>Measuring Distances</a:t>
            </a:r>
            <a:r>
              <a:rPr sz="1800" b="1" spc="15" dirty="0">
                <a:latin typeface="Arial"/>
                <a:cs typeface="Arial"/>
              </a:rPr>
              <a:t> </a:t>
            </a:r>
            <a:r>
              <a:rPr sz="1800" b="1" spc="-15" dirty="0">
                <a:latin typeface="Arial"/>
                <a:cs typeface="Arial"/>
              </a:rPr>
              <a:t>8.2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711955" y="9426786"/>
            <a:ext cx="361950" cy="194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r>
              <a:rPr sz="1200" dirty="0">
                <a:latin typeface="Times New Roman"/>
                <a:cs typeface="Times New Roman"/>
              </a:rPr>
              <a:t>- 55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-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11705" y="1694180"/>
            <a:ext cx="9372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6235" algn="l"/>
              </a:tabLst>
            </a:pPr>
            <a:r>
              <a:rPr sz="1200" spc="10" dirty="0">
                <a:latin typeface="Arial"/>
                <a:cs typeface="Arial"/>
              </a:rPr>
              <a:t>1</a:t>
            </a:r>
            <a:r>
              <a:rPr sz="1200" dirty="0">
                <a:latin typeface="Arial"/>
                <a:cs typeface="Arial"/>
              </a:rPr>
              <a:t>.	</a:t>
            </a:r>
            <a:r>
              <a:rPr sz="1200" b="1" dirty="0">
                <a:latin typeface="Arial"/>
                <a:cs typeface="Arial"/>
              </a:rPr>
              <a:t>C</a:t>
            </a:r>
            <a:r>
              <a:rPr sz="1200" b="1" spc="15" dirty="0">
                <a:latin typeface="Arial"/>
                <a:cs typeface="Arial"/>
              </a:rPr>
              <a:t>ho</a:t>
            </a:r>
            <a:r>
              <a:rPr sz="1200" b="1" spc="10" dirty="0">
                <a:latin typeface="Arial"/>
                <a:cs typeface="Arial"/>
              </a:rPr>
              <a:t>os</a:t>
            </a:r>
            <a:r>
              <a:rPr sz="1200" b="1" spc="-5" dirty="0">
                <a:latin typeface="Arial"/>
                <a:cs typeface="Arial"/>
              </a:rPr>
              <a:t>e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968244" y="1610360"/>
            <a:ext cx="2850515" cy="2671445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760"/>
              </a:spcBef>
            </a:pPr>
            <a:r>
              <a:rPr sz="1200" spc="-5" dirty="0">
                <a:latin typeface="Arial"/>
                <a:cs typeface="Arial"/>
              </a:rPr>
              <a:t>Tools, Inquiry,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Distance.</a:t>
            </a:r>
            <a:endParaRPr sz="1200">
              <a:latin typeface="Arial"/>
              <a:cs typeface="Arial"/>
            </a:endParaRPr>
          </a:p>
          <a:p>
            <a:pPr marL="470534">
              <a:lnSpc>
                <a:spcPct val="100000"/>
              </a:lnSpc>
              <a:spcBef>
                <a:spcPts val="660"/>
              </a:spcBef>
            </a:pPr>
            <a:r>
              <a:rPr sz="1200" b="1" spc="-5" dirty="0">
                <a:latin typeface="Arial"/>
                <a:cs typeface="Arial"/>
              </a:rPr>
              <a:t>or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sz="1200" spc="-15" dirty="0">
                <a:latin typeface="Arial"/>
                <a:cs typeface="Arial"/>
              </a:rPr>
              <a:t>the Distance icon from </a:t>
            </a:r>
            <a:r>
              <a:rPr sz="1200" spc="-10" dirty="0">
                <a:latin typeface="Arial"/>
                <a:cs typeface="Arial"/>
              </a:rPr>
              <a:t>the </a:t>
            </a:r>
            <a:r>
              <a:rPr sz="1200" spc="-15" dirty="0">
                <a:latin typeface="Arial"/>
                <a:cs typeface="Arial"/>
              </a:rPr>
              <a:t>Inquiry</a:t>
            </a:r>
            <a:r>
              <a:rPr sz="1200" spc="25" dirty="0">
                <a:latin typeface="Arial"/>
                <a:cs typeface="Arial"/>
              </a:rPr>
              <a:t> </a:t>
            </a:r>
            <a:r>
              <a:rPr sz="1200" spc="-15" dirty="0">
                <a:latin typeface="Arial"/>
                <a:cs typeface="Arial"/>
              </a:rPr>
              <a:t>Toolbar.</a:t>
            </a:r>
            <a:endParaRPr sz="1200">
              <a:latin typeface="Arial"/>
              <a:cs typeface="Arial"/>
            </a:endParaRPr>
          </a:p>
          <a:p>
            <a:pPr marL="470534">
              <a:lnSpc>
                <a:spcPct val="100000"/>
              </a:lnSpc>
              <a:spcBef>
                <a:spcPts val="660"/>
              </a:spcBef>
            </a:pPr>
            <a:r>
              <a:rPr sz="1200" b="1" spc="-5" dirty="0">
                <a:latin typeface="Arial"/>
                <a:cs typeface="Arial"/>
              </a:rPr>
              <a:t>or</a:t>
            </a:r>
            <a:endParaRPr sz="1200">
              <a:latin typeface="Arial"/>
              <a:cs typeface="Arial"/>
            </a:endParaRPr>
          </a:p>
          <a:p>
            <a:pPr marL="13335" marR="836294" indent="635">
              <a:lnSpc>
                <a:spcPts val="21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DIST at the command</a:t>
            </a:r>
            <a:r>
              <a:rPr sz="1200" spc="-190" dirty="0">
                <a:latin typeface="Arial"/>
                <a:cs typeface="Arial"/>
              </a:rPr>
              <a:t> </a:t>
            </a:r>
            <a:r>
              <a:rPr sz="1200" spc="5" dirty="0">
                <a:latin typeface="Arial"/>
                <a:cs typeface="Arial"/>
              </a:rPr>
              <a:t>prompt  </a:t>
            </a:r>
            <a:r>
              <a:rPr sz="1200" spc="-15" dirty="0">
                <a:latin typeface="Arial"/>
                <a:cs typeface="Arial"/>
              </a:rPr>
              <a:t>Command: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b="1" spc="10" dirty="0">
                <a:latin typeface="Arial"/>
                <a:cs typeface="Arial"/>
              </a:rPr>
              <a:t>DIST</a:t>
            </a:r>
            <a:endParaRPr sz="1200">
              <a:latin typeface="Arial"/>
              <a:cs typeface="Arial"/>
            </a:endParaRPr>
          </a:p>
          <a:p>
            <a:pPr marL="13335" marR="796925" indent="635">
              <a:lnSpc>
                <a:spcPts val="2100"/>
              </a:lnSpc>
            </a:pPr>
            <a:r>
              <a:rPr sz="1200" spc="-15" dirty="0">
                <a:latin typeface="Arial"/>
                <a:cs typeface="Arial"/>
              </a:rPr>
              <a:t>The first point </a:t>
            </a:r>
            <a:r>
              <a:rPr sz="1200" spc="-5" dirty="0">
                <a:latin typeface="Arial"/>
                <a:cs typeface="Arial"/>
              </a:rPr>
              <a:t>to </a:t>
            </a:r>
            <a:r>
              <a:rPr sz="1200" spc="-15" dirty="0">
                <a:latin typeface="Arial"/>
                <a:cs typeface="Arial"/>
              </a:rPr>
              <a:t>measure</a:t>
            </a:r>
            <a:r>
              <a:rPr sz="1200" spc="-110" dirty="0">
                <a:latin typeface="Arial"/>
                <a:cs typeface="Arial"/>
              </a:rPr>
              <a:t> </a:t>
            </a:r>
            <a:r>
              <a:rPr sz="1200" spc="-15" dirty="0">
                <a:latin typeface="Arial"/>
                <a:cs typeface="Arial"/>
              </a:rPr>
              <a:t>from  </a:t>
            </a:r>
            <a:r>
              <a:rPr sz="1200" dirty="0">
                <a:latin typeface="Arial"/>
                <a:cs typeface="Arial"/>
              </a:rPr>
              <a:t>First point: </a:t>
            </a:r>
            <a:r>
              <a:rPr sz="1200" b="1" spc="10" dirty="0">
                <a:latin typeface="Arial"/>
                <a:cs typeface="Arial"/>
              </a:rPr>
              <a:t>pick</a:t>
            </a:r>
            <a:r>
              <a:rPr sz="1200" b="1" spc="-200" dirty="0">
                <a:latin typeface="Arial"/>
                <a:cs typeface="Arial"/>
              </a:rPr>
              <a:t> </a:t>
            </a:r>
            <a:r>
              <a:rPr sz="1200" b="1" spc="15" dirty="0">
                <a:latin typeface="Arial"/>
                <a:cs typeface="Arial"/>
              </a:rPr>
              <a:t>point</a:t>
            </a:r>
            <a:endParaRPr sz="1200">
              <a:latin typeface="Arial"/>
              <a:cs typeface="Arial"/>
            </a:endParaRPr>
          </a:p>
          <a:p>
            <a:pPr marL="13335" marR="685800" indent="635">
              <a:lnSpc>
                <a:spcPts val="2010"/>
              </a:lnSpc>
              <a:spcBef>
                <a:spcPts val="70"/>
              </a:spcBef>
            </a:pPr>
            <a:r>
              <a:rPr sz="1200" spc="-5" dirty="0">
                <a:latin typeface="Arial"/>
                <a:cs typeface="Arial"/>
              </a:rPr>
              <a:t>The second point to measure to  Second point: </a:t>
            </a:r>
            <a:r>
              <a:rPr sz="1200" b="1" spc="5" dirty="0">
                <a:latin typeface="Arial"/>
                <a:cs typeface="Arial"/>
              </a:rPr>
              <a:t>pick</a:t>
            </a:r>
            <a:r>
              <a:rPr sz="1200" b="1" spc="-185" dirty="0">
                <a:latin typeface="Arial"/>
                <a:cs typeface="Arial"/>
              </a:rPr>
              <a:t> </a:t>
            </a:r>
            <a:r>
              <a:rPr sz="1200" b="1" spc="10" dirty="0">
                <a:latin typeface="Arial"/>
                <a:cs typeface="Arial"/>
              </a:rPr>
              <a:t>point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11705" y="2227580"/>
            <a:ext cx="7277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6235" algn="l"/>
              </a:tabLst>
            </a:pPr>
            <a:r>
              <a:rPr sz="1200" spc="10" dirty="0">
                <a:latin typeface="Arial"/>
                <a:cs typeface="Arial"/>
              </a:rPr>
              <a:t>2</a:t>
            </a:r>
            <a:r>
              <a:rPr sz="1200" dirty="0">
                <a:latin typeface="Arial"/>
                <a:cs typeface="Arial"/>
              </a:rPr>
              <a:t>.	</a:t>
            </a:r>
            <a:r>
              <a:rPr sz="1200" b="1" spc="-20" dirty="0">
                <a:latin typeface="Arial"/>
                <a:cs typeface="Arial"/>
              </a:rPr>
              <a:t>C</a:t>
            </a:r>
            <a:r>
              <a:rPr sz="1200" b="1" spc="-10" dirty="0">
                <a:latin typeface="Arial"/>
                <a:cs typeface="Arial"/>
              </a:rPr>
              <a:t>li</a:t>
            </a:r>
            <a:r>
              <a:rPr sz="1200" b="1" spc="-20" dirty="0">
                <a:latin typeface="Arial"/>
                <a:cs typeface="Arial"/>
              </a:rPr>
              <a:t>c</a:t>
            </a:r>
            <a:r>
              <a:rPr sz="1200" b="1" spc="-5" dirty="0">
                <a:latin typeface="Arial"/>
                <a:cs typeface="Arial"/>
              </a:rPr>
              <a:t>k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711705" y="2751073"/>
            <a:ext cx="7270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1200" spc="10" dirty="0">
                <a:latin typeface="Arial"/>
                <a:cs typeface="Arial"/>
              </a:rPr>
              <a:t>3</a:t>
            </a:r>
            <a:r>
              <a:rPr sz="1200" dirty="0">
                <a:latin typeface="Arial"/>
                <a:cs typeface="Arial"/>
              </a:rPr>
              <a:t>.	</a:t>
            </a:r>
            <a:r>
              <a:rPr sz="1200" b="1" spc="10" dirty="0">
                <a:latin typeface="Arial"/>
                <a:cs typeface="Arial"/>
              </a:rPr>
              <a:t>T</a:t>
            </a:r>
            <a:r>
              <a:rPr sz="1200" b="1" spc="-10" dirty="0">
                <a:latin typeface="Arial"/>
                <a:cs typeface="Arial"/>
              </a:rPr>
              <a:t>y</a:t>
            </a:r>
            <a:r>
              <a:rPr sz="1200" b="1" spc="10" dirty="0">
                <a:latin typeface="Arial"/>
                <a:cs typeface="Arial"/>
              </a:rPr>
              <a:t>p</a:t>
            </a:r>
            <a:r>
              <a:rPr sz="1200" b="1" spc="-5" dirty="0">
                <a:latin typeface="Arial"/>
                <a:cs typeface="Arial"/>
              </a:rPr>
              <a:t>e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711705" y="3284473"/>
            <a:ext cx="6826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6235" algn="l"/>
              </a:tabLst>
            </a:pPr>
            <a:r>
              <a:rPr sz="1200" spc="10" dirty="0">
                <a:latin typeface="Arial"/>
                <a:cs typeface="Arial"/>
              </a:rPr>
              <a:t>4</a:t>
            </a:r>
            <a:r>
              <a:rPr sz="1200" dirty="0">
                <a:latin typeface="Arial"/>
                <a:cs typeface="Arial"/>
              </a:rPr>
              <a:t>.	</a:t>
            </a:r>
            <a:r>
              <a:rPr sz="1200" b="1" spc="-5" dirty="0">
                <a:latin typeface="Arial"/>
                <a:cs typeface="Arial"/>
              </a:rPr>
              <a:t>Pick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711705" y="3817873"/>
            <a:ext cx="6826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6235" algn="l"/>
              </a:tabLst>
            </a:pPr>
            <a:r>
              <a:rPr sz="1200" spc="10" dirty="0">
                <a:latin typeface="Arial"/>
                <a:cs typeface="Arial"/>
              </a:rPr>
              <a:t>5</a:t>
            </a:r>
            <a:r>
              <a:rPr sz="1200" dirty="0">
                <a:latin typeface="Arial"/>
                <a:cs typeface="Arial"/>
              </a:rPr>
              <a:t>.	</a:t>
            </a:r>
            <a:r>
              <a:rPr sz="1200" b="1" spc="-5" dirty="0">
                <a:latin typeface="Arial"/>
                <a:cs typeface="Arial"/>
              </a:rPr>
              <a:t>Pick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969005" y="4618735"/>
            <a:ext cx="22440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Distance Between Circle</a:t>
            </a:r>
            <a:r>
              <a:rPr sz="1200" spc="-16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Centers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40205" y="8066023"/>
            <a:ext cx="4293870" cy="6286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10" dirty="0">
                <a:latin typeface="Arial"/>
                <a:cs typeface="Arial"/>
              </a:rPr>
              <a:t>TIP:</a:t>
            </a:r>
            <a:endParaRPr sz="1800">
              <a:latin typeface="Arial"/>
              <a:cs typeface="Arial"/>
            </a:endParaRPr>
          </a:p>
          <a:p>
            <a:pPr marL="241300">
              <a:lnSpc>
                <a:spcPct val="100000"/>
              </a:lnSpc>
              <a:spcBef>
                <a:spcPts val="1145"/>
              </a:spcBef>
            </a:pPr>
            <a:r>
              <a:rPr sz="1200" spc="-5" dirty="0">
                <a:latin typeface="Arial"/>
                <a:cs typeface="Arial"/>
              </a:rPr>
              <a:t>Be sure to use Object Snaps with the MEASURE</a:t>
            </a:r>
            <a:r>
              <a:rPr sz="1200" spc="-12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command.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40205" y="593089"/>
            <a:ext cx="3768090" cy="7353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755139">
              <a:lnSpc>
                <a:spcPct val="100000"/>
              </a:lnSpc>
              <a:spcBef>
                <a:spcPts val="95"/>
              </a:spcBef>
            </a:pPr>
            <a:r>
              <a:rPr sz="1550" b="1" spc="10" dirty="0">
                <a:latin typeface="Arial"/>
                <a:cs typeface="Arial"/>
              </a:rPr>
              <a:t>AutoCAD </a:t>
            </a:r>
            <a:r>
              <a:rPr sz="1550" b="1" spc="5" dirty="0">
                <a:latin typeface="Arial"/>
                <a:cs typeface="Arial"/>
              </a:rPr>
              <a:t>2D</a:t>
            </a:r>
            <a:r>
              <a:rPr sz="1550" b="1" spc="-20" dirty="0">
                <a:latin typeface="Arial"/>
                <a:cs typeface="Arial"/>
              </a:rPr>
              <a:t> </a:t>
            </a:r>
            <a:r>
              <a:rPr sz="1550" b="1" spc="15" dirty="0">
                <a:latin typeface="Arial"/>
                <a:cs typeface="Arial"/>
              </a:rPr>
              <a:t>Tutorial</a:t>
            </a:r>
            <a:endParaRPr sz="15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3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b="1" spc="-20" dirty="0">
                <a:latin typeface="Arial"/>
                <a:cs typeface="Arial"/>
              </a:rPr>
              <a:t>Linear </a:t>
            </a:r>
            <a:r>
              <a:rPr sz="1800" b="1" spc="-5" dirty="0">
                <a:latin typeface="Arial"/>
                <a:cs typeface="Arial"/>
              </a:rPr>
              <a:t>Dimensions</a:t>
            </a:r>
            <a:r>
              <a:rPr sz="1800" b="1" spc="-80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26.1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97405" y="1513585"/>
            <a:ext cx="9734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93065" algn="l"/>
              </a:tabLst>
            </a:pPr>
            <a:r>
              <a:rPr sz="1200" spc="-10" dirty="0">
                <a:latin typeface="Arial"/>
                <a:cs typeface="Arial"/>
              </a:rPr>
              <a:t>1</a:t>
            </a:r>
            <a:r>
              <a:rPr sz="1200" spc="-25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.</a:t>
            </a:r>
            <a:r>
              <a:rPr sz="1200" dirty="0">
                <a:latin typeface="Arial"/>
                <a:cs typeface="Arial"/>
              </a:rPr>
              <a:t>	</a:t>
            </a:r>
            <a:r>
              <a:rPr sz="1200" b="1" spc="5" dirty="0">
                <a:latin typeface="Arial"/>
                <a:cs typeface="Arial"/>
              </a:rPr>
              <a:t>Choo</a:t>
            </a:r>
            <a:r>
              <a:rPr sz="1200" b="1" spc="-5" dirty="0">
                <a:latin typeface="Arial"/>
                <a:cs typeface="Arial"/>
              </a:rPr>
              <a:t>s</a:t>
            </a:r>
            <a:r>
              <a:rPr sz="1200" b="1" spc="20" dirty="0">
                <a:latin typeface="Arial"/>
                <a:cs typeface="Arial"/>
              </a:rPr>
              <a:t>e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62910" y="1429765"/>
            <a:ext cx="3197860" cy="825500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60"/>
              </a:spcBef>
            </a:pPr>
            <a:r>
              <a:rPr sz="1200" spc="-35" dirty="0">
                <a:latin typeface="Arial"/>
                <a:cs typeface="Arial"/>
              </a:rPr>
              <a:t>Dimension,</a:t>
            </a:r>
            <a:r>
              <a:rPr sz="1200" spc="-55" dirty="0">
                <a:latin typeface="Arial"/>
                <a:cs typeface="Arial"/>
              </a:rPr>
              <a:t> </a:t>
            </a:r>
            <a:r>
              <a:rPr sz="1200" spc="-30" dirty="0">
                <a:latin typeface="Arial"/>
                <a:cs typeface="Arial"/>
              </a:rPr>
              <a:t>Linear.</a:t>
            </a:r>
            <a:endParaRPr sz="1200">
              <a:latin typeface="Arial"/>
              <a:cs typeface="Arial"/>
            </a:endParaRPr>
          </a:p>
          <a:p>
            <a:pPr marL="481965">
              <a:lnSpc>
                <a:spcPct val="100000"/>
              </a:lnSpc>
              <a:spcBef>
                <a:spcPts val="660"/>
              </a:spcBef>
            </a:pPr>
            <a:r>
              <a:rPr sz="1200" b="1" spc="15" dirty="0">
                <a:latin typeface="Arial"/>
                <a:cs typeface="Arial"/>
              </a:rPr>
              <a:t>or</a:t>
            </a:r>
            <a:endParaRPr sz="1200">
              <a:latin typeface="Arial"/>
              <a:cs typeface="Arial"/>
            </a:endParaRPr>
          </a:p>
          <a:p>
            <a:pPr marL="14604">
              <a:lnSpc>
                <a:spcPct val="100000"/>
              </a:lnSpc>
              <a:spcBef>
                <a:spcPts val="660"/>
              </a:spcBef>
            </a:pPr>
            <a:r>
              <a:rPr sz="1200" spc="-55" dirty="0">
                <a:latin typeface="Arial"/>
                <a:cs typeface="Arial"/>
              </a:rPr>
              <a:t>the </a:t>
            </a:r>
            <a:r>
              <a:rPr sz="1200" spc="-20" dirty="0">
                <a:latin typeface="Arial"/>
                <a:cs typeface="Arial"/>
              </a:rPr>
              <a:t>Linear </a:t>
            </a:r>
            <a:r>
              <a:rPr sz="1200" spc="-5" dirty="0">
                <a:latin typeface="Arial"/>
                <a:cs typeface="Arial"/>
              </a:rPr>
              <a:t>Dimension </a:t>
            </a:r>
            <a:r>
              <a:rPr sz="1200" spc="-35" dirty="0">
                <a:latin typeface="Arial"/>
                <a:cs typeface="Arial"/>
              </a:rPr>
              <a:t>command </a:t>
            </a:r>
            <a:r>
              <a:rPr sz="1200" spc="-25" dirty="0">
                <a:latin typeface="Arial"/>
                <a:cs typeface="Arial"/>
              </a:rPr>
              <a:t>from </a:t>
            </a:r>
            <a:r>
              <a:rPr sz="1200" spc="-35" dirty="0">
                <a:latin typeface="Arial"/>
                <a:cs typeface="Arial"/>
              </a:rPr>
              <a:t>the</a:t>
            </a:r>
            <a:r>
              <a:rPr sz="1200" spc="-125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toolbar.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97405" y="2046985"/>
            <a:ext cx="7651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93065" algn="l"/>
              </a:tabLst>
            </a:pPr>
            <a:r>
              <a:rPr sz="1200" spc="-10" dirty="0">
                <a:latin typeface="Arial"/>
                <a:cs typeface="Arial"/>
              </a:rPr>
              <a:t>2</a:t>
            </a:r>
            <a:r>
              <a:rPr sz="1200" spc="-25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.</a:t>
            </a:r>
            <a:r>
              <a:rPr sz="1200" dirty="0">
                <a:latin typeface="Arial"/>
                <a:cs typeface="Arial"/>
              </a:rPr>
              <a:t>	</a:t>
            </a:r>
            <a:r>
              <a:rPr sz="1200" b="1" spc="-20" dirty="0">
                <a:latin typeface="Arial"/>
                <a:cs typeface="Arial"/>
              </a:rPr>
              <a:t>Cli</a:t>
            </a:r>
            <a:r>
              <a:rPr sz="1200" b="1" spc="-25" dirty="0">
                <a:latin typeface="Arial"/>
                <a:cs typeface="Arial"/>
              </a:rPr>
              <a:t>c</a:t>
            </a:r>
            <a:r>
              <a:rPr sz="1200" b="1" spc="20" dirty="0">
                <a:latin typeface="Arial"/>
                <a:cs typeface="Arial"/>
              </a:rPr>
              <a:t>k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147381" y="2443543"/>
            <a:ext cx="5598795" cy="236220"/>
            <a:chOff x="1147381" y="2443543"/>
            <a:chExt cx="5598795" cy="236220"/>
          </a:xfrm>
        </p:grpSpPr>
        <p:sp>
          <p:nvSpPr>
            <p:cNvPr id="7" name="object 7"/>
            <p:cNvSpPr/>
            <p:nvPr/>
          </p:nvSpPr>
          <p:spPr>
            <a:xfrm>
              <a:off x="1152906" y="2484881"/>
              <a:ext cx="5593080" cy="1897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152144" y="2448305"/>
              <a:ext cx="213360" cy="226695"/>
            </a:xfrm>
            <a:custGeom>
              <a:avLst/>
              <a:gdLst/>
              <a:ahLst/>
              <a:cxnLst/>
              <a:rect l="l" t="t" r="r" b="b"/>
              <a:pathLst>
                <a:path w="213359" h="226694">
                  <a:moveTo>
                    <a:pt x="213359" y="0"/>
                  </a:moveTo>
                  <a:lnTo>
                    <a:pt x="0" y="0"/>
                  </a:lnTo>
                  <a:lnTo>
                    <a:pt x="0" y="226314"/>
                  </a:lnTo>
                  <a:lnTo>
                    <a:pt x="213359" y="226314"/>
                  </a:lnTo>
                  <a:lnTo>
                    <a:pt x="213359" y="0"/>
                  </a:lnTo>
                  <a:close/>
                </a:path>
              </a:pathLst>
            </a:custGeom>
            <a:ln w="9525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965195" y="3100070"/>
            <a:ext cx="1915160" cy="107886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474980">
              <a:lnSpc>
                <a:spcPct val="100000"/>
              </a:lnSpc>
              <a:spcBef>
                <a:spcPts val="580"/>
              </a:spcBef>
            </a:pPr>
            <a:r>
              <a:rPr sz="1200" b="1" spc="-20" dirty="0">
                <a:latin typeface="Arial"/>
                <a:cs typeface="Arial"/>
              </a:rPr>
              <a:t>or</a:t>
            </a:r>
            <a:endParaRPr sz="1200">
              <a:latin typeface="Arial"/>
              <a:cs typeface="Arial"/>
            </a:endParaRPr>
          </a:p>
          <a:p>
            <a:pPr marL="15875" marR="5080" indent="-3810">
              <a:lnSpc>
                <a:spcPts val="2100"/>
              </a:lnSpc>
            </a:pPr>
            <a:r>
              <a:rPr sz="1200" spc="-25" dirty="0">
                <a:latin typeface="Arial"/>
                <a:cs typeface="Arial"/>
              </a:rPr>
              <a:t>DIM </a:t>
            </a:r>
            <a:r>
              <a:rPr sz="1200" spc="-20" dirty="0">
                <a:latin typeface="Arial"/>
                <a:cs typeface="Arial"/>
              </a:rPr>
              <a:t>at the </a:t>
            </a:r>
            <a:r>
              <a:rPr sz="1200" spc="-25" dirty="0">
                <a:latin typeface="Arial"/>
                <a:cs typeface="Arial"/>
              </a:rPr>
              <a:t>command</a:t>
            </a:r>
            <a:r>
              <a:rPr sz="1200" spc="-245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prompt.  </a:t>
            </a:r>
            <a:r>
              <a:rPr sz="1200" spc="-30" dirty="0">
                <a:latin typeface="Arial"/>
                <a:cs typeface="Arial"/>
              </a:rPr>
              <a:t>Command:</a:t>
            </a:r>
            <a:r>
              <a:rPr sz="1200" spc="-75" dirty="0">
                <a:latin typeface="Arial"/>
                <a:cs typeface="Arial"/>
              </a:rPr>
              <a:t> </a:t>
            </a:r>
            <a:r>
              <a:rPr sz="1200" b="1" spc="-95" dirty="0">
                <a:latin typeface="Arial"/>
                <a:cs typeface="Arial"/>
              </a:rPr>
              <a:t>DIM</a:t>
            </a:r>
            <a:endParaRPr sz="1200">
              <a:latin typeface="Arial"/>
              <a:cs typeface="Arial"/>
            </a:endParaRPr>
          </a:p>
          <a:p>
            <a:pPr marL="15240">
              <a:lnSpc>
                <a:spcPct val="100000"/>
              </a:lnSpc>
              <a:spcBef>
                <a:spcPts val="730"/>
              </a:spcBef>
            </a:pPr>
            <a:r>
              <a:rPr sz="1200" spc="-10" dirty="0">
                <a:latin typeface="Arial"/>
                <a:cs typeface="Arial"/>
              </a:rPr>
              <a:t>Dim: </a:t>
            </a:r>
            <a:r>
              <a:rPr sz="1200" spc="-40" dirty="0">
                <a:latin typeface="Arial"/>
                <a:cs typeface="Arial"/>
              </a:rPr>
              <a:t>HOR </a:t>
            </a:r>
            <a:r>
              <a:rPr sz="1200" dirty="0">
                <a:latin typeface="Arial"/>
                <a:cs typeface="Arial"/>
              </a:rPr>
              <a:t>or</a:t>
            </a:r>
            <a:r>
              <a:rPr sz="1200" spc="-11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VER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597405" y="3404870"/>
            <a:ext cx="7366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93065" algn="l"/>
              </a:tabLst>
            </a:pPr>
            <a:r>
              <a:rPr sz="1200" spc="-10" dirty="0">
                <a:latin typeface="Arial"/>
                <a:cs typeface="Arial"/>
              </a:rPr>
              <a:t>3</a:t>
            </a:r>
            <a:r>
              <a:rPr sz="1200" spc="-25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.</a:t>
            </a:r>
            <a:r>
              <a:rPr sz="1200" dirty="0">
                <a:latin typeface="Arial"/>
                <a:cs typeface="Arial"/>
              </a:rPr>
              <a:t>	</a:t>
            </a:r>
            <a:r>
              <a:rPr sz="1200" b="1" spc="-75" dirty="0">
                <a:latin typeface="Arial"/>
                <a:cs typeface="Arial"/>
              </a:rPr>
              <a:t>Ty</a:t>
            </a:r>
            <a:r>
              <a:rPr sz="1200" b="1" spc="-90" dirty="0">
                <a:latin typeface="Arial"/>
                <a:cs typeface="Arial"/>
              </a:rPr>
              <a:t>p</a:t>
            </a:r>
            <a:r>
              <a:rPr sz="1200" b="1" spc="20" dirty="0">
                <a:latin typeface="Arial"/>
                <a:cs typeface="Arial"/>
              </a:rPr>
              <a:t>e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695450" y="4467605"/>
            <a:ext cx="4800600" cy="3219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673855" y="9244668"/>
            <a:ext cx="438150" cy="194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r>
              <a:rPr sz="1200" dirty="0">
                <a:latin typeface="Times New Roman"/>
                <a:cs typeface="Times New Roman"/>
              </a:rPr>
              <a:t>- 223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-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7053" y="870381"/>
            <a:ext cx="89026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5.2</a:t>
            </a:r>
            <a:r>
              <a:rPr sz="1800" b="1" spc="-6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PAN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24253" y="1606550"/>
            <a:ext cx="19145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Shifts the location of a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view.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24284" y="1912111"/>
            <a:ext cx="10407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69265" algn="l"/>
              </a:tabLst>
            </a:pPr>
            <a:r>
              <a:rPr sz="1200" dirty="0">
                <a:latin typeface="Arial"/>
                <a:cs typeface="Arial"/>
              </a:rPr>
              <a:t>1.	</a:t>
            </a:r>
            <a:r>
              <a:rPr sz="1200" b="1" spc="-5" dirty="0">
                <a:latin typeface="Arial"/>
                <a:cs typeface="Arial"/>
              </a:rPr>
              <a:t>Choose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895884" y="1912111"/>
            <a:ext cx="753110" cy="514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View,</a:t>
            </a:r>
            <a:r>
              <a:rPr sz="1200" spc="-7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Pan.</a:t>
            </a:r>
            <a:endParaRPr sz="12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965"/>
              </a:spcBef>
            </a:pPr>
            <a:r>
              <a:rPr sz="1200" b="1" spc="-5" dirty="0">
                <a:latin typeface="Arial"/>
                <a:cs typeface="Arial"/>
              </a:rPr>
              <a:t>or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38614" y="2620009"/>
            <a:ext cx="7327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1200" dirty="0">
                <a:latin typeface="Arial"/>
                <a:cs typeface="Arial"/>
              </a:rPr>
              <a:t>2.	</a:t>
            </a:r>
            <a:r>
              <a:rPr sz="1200" b="1" dirty="0">
                <a:latin typeface="Arial"/>
                <a:cs typeface="Arial"/>
              </a:rPr>
              <a:t>Click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883152" y="2527554"/>
            <a:ext cx="276605" cy="2575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895914" y="2620009"/>
            <a:ext cx="2211070" cy="1123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the Pan</a:t>
            </a:r>
            <a:r>
              <a:rPr sz="120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icon.</a:t>
            </a:r>
            <a:endParaRPr sz="12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969"/>
              </a:spcBef>
            </a:pPr>
            <a:r>
              <a:rPr sz="1200" b="1" spc="-5" dirty="0">
                <a:latin typeface="Arial"/>
                <a:cs typeface="Arial"/>
              </a:rPr>
              <a:t>or</a:t>
            </a:r>
            <a:endParaRPr sz="1200">
              <a:latin typeface="Arial"/>
              <a:cs typeface="Arial"/>
            </a:endParaRPr>
          </a:p>
          <a:p>
            <a:pPr marL="12700" marR="5080" indent="-635">
              <a:lnSpc>
                <a:spcPts val="2400"/>
              </a:lnSpc>
              <a:spcBef>
                <a:spcPts val="235"/>
              </a:spcBef>
            </a:pPr>
            <a:r>
              <a:rPr sz="1200" spc="-5" dirty="0">
                <a:latin typeface="Arial"/>
                <a:cs typeface="Arial"/>
              </a:rPr>
              <a:t>PAN from the command prompt.  Command: </a:t>
            </a:r>
            <a:r>
              <a:rPr sz="1200" b="1" spc="-5" dirty="0">
                <a:latin typeface="Arial"/>
                <a:cs typeface="Arial"/>
              </a:rPr>
              <a:t>PAN </a:t>
            </a:r>
            <a:r>
              <a:rPr sz="1200" spc="-5" dirty="0">
                <a:latin typeface="Arial"/>
                <a:cs typeface="Arial"/>
              </a:rPr>
              <a:t>or </a:t>
            </a:r>
            <a:r>
              <a:rPr sz="1200" b="1" dirty="0">
                <a:latin typeface="Arial"/>
                <a:cs typeface="Arial"/>
              </a:rPr>
              <a:t>P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638614" y="3230371"/>
            <a:ext cx="7239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1200" dirty="0">
                <a:latin typeface="Arial"/>
                <a:cs typeface="Arial"/>
              </a:rPr>
              <a:t>3.	</a:t>
            </a:r>
            <a:r>
              <a:rPr sz="1200" b="1" dirty="0">
                <a:latin typeface="Arial"/>
                <a:cs typeface="Arial"/>
              </a:rPr>
              <a:t>T</a:t>
            </a:r>
            <a:r>
              <a:rPr sz="1200" b="1" spc="-10" dirty="0">
                <a:latin typeface="Arial"/>
                <a:cs typeface="Arial"/>
              </a:rPr>
              <a:t>y</a:t>
            </a:r>
            <a:r>
              <a:rPr sz="1200" b="1" dirty="0">
                <a:latin typeface="Arial"/>
                <a:cs typeface="Arial"/>
              </a:rPr>
              <a:t>pe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67053" y="4125721"/>
            <a:ext cx="609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TIPS: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95653" y="4559300"/>
            <a:ext cx="5082540" cy="39878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241300" marR="5080" indent="-228600">
              <a:lnSpc>
                <a:spcPct val="104200"/>
              </a:lnSpc>
              <a:spcBef>
                <a:spcPts val="40"/>
              </a:spcBef>
              <a:tabLst>
                <a:tab pos="240665" algn="l"/>
              </a:tabLst>
            </a:pPr>
            <a:r>
              <a:rPr sz="1200" dirty="0">
                <a:latin typeface="Arial"/>
                <a:cs typeface="Arial"/>
              </a:rPr>
              <a:t>-	</a:t>
            </a:r>
            <a:r>
              <a:rPr sz="1200" spc="-5" dirty="0">
                <a:latin typeface="Arial"/>
                <a:cs typeface="Arial"/>
              </a:rPr>
              <a:t>While in the PAN command, click </a:t>
            </a:r>
            <a:r>
              <a:rPr sz="1200" spc="-10" dirty="0">
                <a:latin typeface="Arial"/>
                <a:cs typeface="Arial"/>
              </a:rPr>
              <a:t>with </a:t>
            </a:r>
            <a:r>
              <a:rPr sz="1200" spc="-5" dirty="0">
                <a:latin typeface="Arial"/>
                <a:cs typeface="Arial"/>
              </a:rPr>
              <a:t>the right mouse button to see the  following </a:t>
            </a:r>
            <a:r>
              <a:rPr sz="1200" spc="-10" dirty="0">
                <a:latin typeface="Arial"/>
                <a:cs typeface="Arial"/>
              </a:rPr>
              <a:t>menu.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801992" y="4835754"/>
            <a:ext cx="889897" cy="11352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295653" y="6273800"/>
            <a:ext cx="416750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41300" algn="l"/>
              </a:tabLst>
            </a:pPr>
            <a:r>
              <a:rPr sz="1200" dirty="0">
                <a:latin typeface="Arial"/>
                <a:cs typeface="Arial"/>
              </a:rPr>
              <a:t>-	</a:t>
            </a:r>
            <a:r>
              <a:rPr sz="1200" spc="-5" dirty="0">
                <a:latin typeface="Arial"/>
                <a:cs typeface="Arial"/>
              </a:rPr>
              <a:t>Panning can also be done by using the window scroll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bars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40205" y="593089"/>
            <a:ext cx="3768090" cy="7353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755139">
              <a:lnSpc>
                <a:spcPct val="100000"/>
              </a:lnSpc>
              <a:spcBef>
                <a:spcPts val="95"/>
              </a:spcBef>
            </a:pPr>
            <a:r>
              <a:rPr sz="1550" b="1" spc="10" dirty="0">
                <a:latin typeface="Arial"/>
                <a:cs typeface="Arial"/>
              </a:rPr>
              <a:t>AutoCAD </a:t>
            </a:r>
            <a:r>
              <a:rPr sz="1550" b="1" spc="5" dirty="0">
                <a:latin typeface="Arial"/>
                <a:cs typeface="Arial"/>
              </a:rPr>
              <a:t>2D</a:t>
            </a:r>
            <a:r>
              <a:rPr sz="1550" b="1" spc="-20" dirty="0">
                <a:latin typeface="Arial"/>
                <a:cs typeface="Arial"/>
              </a:rPr>
              <a:t> </a:t>
            </a:r>
            <a:r>
              <a:rPr sz="1550" b="1" spc="15" dirty="0">
                <a:latin typeface="Arial"/>
                <a:cs typeface="Arial"/>
              </a:rPr>
              <a:t>Tutorial</a:t>
            </a:r>
            <a:endParaRPr sz="15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3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b="1" spc="-15" dirty="0">
                <a:latin typeface="Arial"/>
                <a:cs typeface="Arial"/>
              </a:rPr>
              <a:t>Aligned Dimensions</a:t>
            </a:r>
            <a:r>
              <a:rPr sz="1800" b="1" spc="130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26.2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97405" y="1675130"/>
            <a:ext cx="9734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93065" algn="l"/>
              </a:tabLst>
            </a:pPr>
            <a:r>
              <a:rPr sz="1200" spc="-10" dirty="0">
                <a:latin typeface="Arial"/>
                <a:cs typeface="Arial"/>
              </a:rPr>
              <a:t>1</a:t>
            </a:r>
            <a:r>
              <a:rPr sz="1200" spc="-25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.</a:t>
            </a:r>
            <a:r>
              <a:rPr sz="1200" dirty="0">
                <a:latin typeface="Arial"/>
                <a:cs typeface="Arial"/>
              </a:rPr>
              <a:t>	</a:t>
            </a:r>
            <a:r>
              <a:rPr sz="1200" b="1" spc="5" dirty="0">
                <a:latin typeface="Arial"/>
                <a:cs typeface="Arial"/>
              </a:rPr>
              <a:t>Choo</a:t>
            </a:r>
            <a:r>
              <a:rPr sz="1200" b="1" spc="-5" dirty="0">
                <a:latin typeface="Arial"/>
                <a:cs typeface="Arial"/>
              </a:rPr>
              <a:t>s</a:t>
            </a:r>
            <a:r>
              <a:rPr sz="1200" b="1" spc="20" dirty="0">
                <a:latin typeface="Arial"/>
                <a:cs typeface="Arial"/>
              </a:rPr>
              <a:t>e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21634" y="1591310"/>
            <a:ext cx="2750820" cy="1023619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60"/>
              </a:spcBef>
            </a:pPr>
            <a:r>
              <a:rPr sz="1200" spc="-25" dirty="0">
                <a:latin typeface="Arial"/>
                <a:cs typeface="Arial"/>
              </a:rPr>
              <a:t>Dimension,</a:t>
            </a:r>
            <a:r>
              <a:rPr sz="1200" spc="-125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Aligned.</a:t>
            </a:r>
            <a:endParaRPr sz="1200">
              <a:latin typeface="Arial"/>
              <a:cs typeface="Arial"/>
            </a:endParaRPr>
          </a:p>
          <a:p>
            <a:pPr marL="480059">
              <a:lnSpc>
                <a:spcPct val="100000"/>
              </a:lnSpc>
              <a:spcBef>
                <a:spcPts val="660"/>
              </a:spcBef>
            </a:pPr>
            <a:r>
              <a:rPr sz="1200" b="1" spc="15" dirty="0">
                <a:latin typeface="Arial"/>
                <a:cs typeface="Arial"/>
              </a:rPr>
              <a:t>or</a:t>
            </a:r>
            <a:endParaRPr sz="1200">
              <a:latin typeface="Arial"/>
              <a:cs typeface="Arial"/>
            </a:endParaRPr>
          </a:p>
          <a:p>
            <a:pPr marL="17145" marR="5080" indent="-3175">
              <a:lnSpc>
                <a:spcPct val="114599"/>
              </a:lnSpc>
              <a:spcBef>
                <a:spcPts val="359"/>
              </a:spcBef>
            </a:pPr>
            <a:r>
              <a:rPr sz="1200" spc="-50" dirty="0">
                <a:latin typeface="Arial"/>
                <a:cs typeface="Arial"/>
              </a:rPr>
              <a:t>the </a:t>
            </a:r>
            <a:r>
              <a:rPr sz="1200" spc="-10" dirty="0">
                <a:latin typeface="Arial"/>
                <a:cs typeface="Arial"/>
              </a:rPr>
              <a:t>Aligned </a:t>
            </a:r>
            <a:r>
              <a:rPr sz="1200" spc="-5" dirty="0">
                <a:latin typeface="Arial"/>
                <a:cs typeface="Arial"/>
              </a:rPr>
              <a:t>Dimension</a:t>
            </a:r>
            <a:r>
              <a:rPr sz="1200" spc="-275" dirty="0">
                <a:latin typeface="Arial"/>
                <a:cs typeface="Arial"/>
              </a:rPr>
              <a:t> </a:t>
            </a:r>
            <a:r>
              <a:rPr sz="1200" spc="-35" dirty="0">
                <a:latin typeface="Arial"/>
                <a:cs typeface="Arial"/>
              </a:rPr>
              <a:t>command </a:t>
            </a:r>
            <a:r>
              <a:rPr sz="1200" spc="-25" dirty="0">
                <a:latin typeface="Arial"/>
                <a:cs typeface="Arial"/>
              </a:rPr>
              <a:t>from </a:t>
            </a:r>
            <a:r>
              <a:rPr sz="1200" spc="-20" dirty="0">
                <a:latin typeface="Arial"/>
                <a:cs typeface="Arial"/>
              </a:rPr>
              <a:t>the  </a:t>
            </a:r>
            <a:r>
              <a:rPr sz="1200" spc="-25" dirty="0">
                <a:latin typeface="Arial"/>
                <a:cs typeface="Arial"/>
              </a:rPr>
              <a:t>toolbar.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97405" y="2197100"/>
            <a:ext cx="7651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93065" algn="l"/>
              </a:tabLst>
            </a:pPr>
            <a:r>
              <a:rPr sz="1200" spc="-10" dirty="0">
                <a:latin typeface="Arial"/>
                <a:cs typeface="Arial"/>
              </a:rPr>
              <a:t>2</a:t>
            </a:r>
            <a:r>
              <a:rPr sz="1200" spc="-25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.</a:t>
            </a:r>
            <a:r>
              <a:rPr sz="1200" dirty="0">
                <a:latin typeface="Arial"/>
                <a:cs typeface="Arial"/>
              </a:rPr>
              <a:t>	</a:t>
            </a:r>
            <a:r>
              <a:rPr sz="1200" b="1" spc="-20" dirty="0">
                <a:latin typeface="Arial"/>
                <a:cs typeface="Arial"/>
              </a:rPr>
              <a:t>Cli</a:t>
            </a:r>
            <a:r>
              <a:rPr sz="1200" b="1" spc="-25" dirty="0">
                <a:latin typeface="Arial"/>
                <a:cs typeface="Arial"/>
              </a:rPr>
              <a:t>c</a:t>
            </a:r>
            <a:r>
              <a:rPr sz="1200" b="1" spc="20" dirty="0">
                <a:latin typeface="Arial"/>
                <a:cs typeface="Arial"/>
              </a:rPr>
              <a:t>k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305305" y="2778823"/>
            <a:ext cx="5593080" cy="238125"/>
            <a:chOff x="1305305" y="2778823"/>
            <a:chExt cx="5593080" cy="238125"/>
          </a:xfrm>
        </p:grpSpPr>
        <p:sp>
          <p:nvSpPr>
            <p:cNvPr id="7" name="object 7"/>
            <p:cNvSpPr/>
            <p:nvPr/>
          </p:nvSpPr>
          <p:spPr>
            <a:xfrm>
              <a:off x="1305305" y="2827019"/>
              <a:ext cx="5593080" cy="1897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36953" y="2783585"/>
              <a:ext cx="213360" cy="226695"/>
            </a:xfrm>
            <a:custGeom>
              <a:avLst/>
              <a:gdLst/>
              <a:ahLst/>
              <a:cxnLst/>
              <a:rect l="l" t="t" r="r" b="b"/>
              <a:pathLst>
                <a:path w="213360" h="226694">
                  <a:moveTo>
                    <a:pt x="213359" y="0"/>
                  </a:moveTo>
                  <a:lnTo>
                    <a:pt x="0" y="0"/>
                  </a:lnTo>
                  <a:lnTo>
                    <a:pt x="0" y="226314"/>
                  </a:lnTo>
                  <a:lnTo>
                    <a:pt x="213359" y="226314"/>
                  </a:lnTo>
                  <a:lnTo>
                    <a:pt x="213359" y="0"/>
                  </a:lnTo>
                  <a:close/>
                </a:path>
              </a:pathLst>
            </a:custGeom>
            <a:ln w="9525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3424682" y="3316477"/>
            <a:ext cx="1916430" cy="1059815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476884">
              <a:lnSpc>
                <a:spcPct val="100000"/>
              </a:lnSpc>
              <a:spcBef>
                <a:spcPts val="605"/>
              </a:spcBef>
            </a:pPr>
            <a:r>
              <a:rPr sz="1200" b="1" spc="15" dirty="0">
                <a:latin typeface="Arial"/>
                <a:cs typeface="Arial"/>
              </a:rPr>
              <a:t>or</a:t>
            </a:r>
            <a:endParaRPr sz="1200">
              <a:latin typeface="Arial"/>
              <a:cs typeface="Arial"/>
            </a:endParaRPr>
          </a:p>
          <a:p>
            <a:pPr marL="13970" marR="5080" indent="-1905">
              <a:lnSpc>
                <a:spcPts val="2000"/>
              </a:lnSpc>
              <a:spcBef>
                <a:spcPts val="100"/>
              </a:spcBef>
            </a:pPr>
            <a:r>
              <a:rPr sz="1200" spc="-25" dirty="0">
                <a:latin typeface="Arial"/>
                <a:cs typeface="Arial"/>
              </a:rPr>
              <a:t>DIM </a:t>
            </a:r>
            <a:r>
              <a:rPr sz="1200" spc="-15" dirty="0">
                <a:latin typeface="Arial"/>
                <a:cs typeface="Arial"/>
              </a:rPr>
              <a:t>at </a:t>
            </a:r>
            <a:r>
              <a:rPr sz="1200" spc="-25" dirty="0">
                <a:latin typeface="Arial"/>
                <a:cs typeface="Arial"/>
              </a:rPr>
              <a:t>the command</a:t>
            </a:r>
            <a:r>
              <a:rPr sz="1200" spc="-240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prompt.  </a:t>
            </a:r>
            <a:r>
              <a:rPr sz="1200" spc="-30" dirty="0">
                <a:latin typeface="Arial"/>
                <a:cs typeface="Arial"/>
              </a:rPr>
              <a:t>Command:</a:t>
            </a:r>
            <a:r>
              <a:rPr sz="1200" spc="-70" dirty="0">
                <a:latin typeface="Arial"/>
                <a:cs typeface="Arial"/>
              </a:rPr>
              <a:t> </a:t>
            </a:r>
            <a:r>
              <a:rPr sz="1200" b="1" spc="-95" dirty="0">
                <a:latin typeface="Arial"/>
                <a:cs typeface="Arial"/>
              </a:rPr>
              <a:t>DIM</a:t>
            </a:r>
            <a:endParaRPr sz="1200">
              <a:latin typeface="Arial"/>
              <a:cs typeface="Arial"/>
            </a:endParaRPr>
          </a:p>
          <a:p>
            <a:pPr marL="13335">
              <a:lnSpc>
                <a:spcPct val="100000"/>
              </a:lnSpc>
              <a:spcBef>
                <a:spcPts val="655"/>
              </a:spcBef>
            </a:pPr>
            <a:r>
              <a:rPr sz="1200" dirty="0">
                <a:latin typeface="Arial"/>
                <a:cs typeface="Arial"/>
              </a:rPr>
              <a:t>Dim:</a:t>
            </a:r>
            <a:r>
              <a:rPr sz="1200" spc="-220" dirty="0">
                <a:latin typeface="Arial"/>
                <a:cs typeface="Arial"/>
              </a:rPr>
              <a:t> </a:t>
            </a:r>
            <a:r>
              <a:rPr sz="1200" b="1" spc="-35" dirty="0">
                <a:latin typeface="Arial"/>
                <a:cs typeface="Arial"/>
              </a:rPr>
              <a:t>ALIGNED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597405" y="3627373"/>
            <a:ext cx="7366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93065" algn="l"/>
              </a:tabLst>
            </a:pPr>
            <a:r>
              <a:rPr sz="1200" spc="-10" dirty="0">
                <a:latin typeface="Arial"/>
                <a:cs typeface="Arial"/>
              </a:rPr>
              <a:t>3</a:t>
            </a:r>
            <a:r>
              <a:rPr sz="1200" spc="-25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.</a:t>
            </a:r>
            <a:r>
              <a:rPr sz="1200" dirty="0">
                <a:latin typeface="Arial"/>
                <a:cs typeface="Arial"/>
              </a:rPr>
              <a:t>	</a:t>
            </a:r>
            <a:r>
              <a:rPr sz="1200" b="1" spc="-75" dirty="0">
                <a:latin typeface="Arial"/>
                <a:cs typeface="Arial"/>
              </a:rPr>
              <a:t>Ty</a:t>
            </a:r>
            <a:r>
              <a:rPr sz="1200" b="1" spc="-90" dirty="0">
                <a:latin typeface="Arial"/>
                <a:cs typeface="Arial"/>
              </a:rPr>
              <a:t>p</a:t>
            </a:r>
            <a:r>
              <a:rPr sz="1200" b="1" spc="20" dirty="0">
                <a:latin typeface="Arial"/>
                <a:cs typeface="Arial"/>
              </a:rPr>
              <a:t>e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543050" y="4696205"/>
            <a:ext cx="4876800" cy="3276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673855" y="9244668"/>
            <a:ext cx="438150" cy="194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r>
              <a:rPr sz="1200" dirty="0">
                <a:latin typeface="Times New Roman"/>
                <a:cs typeface="Times New Roman"/>
              </a:rPr>
              <a:t>- 224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-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40205" y="593089"/>
            <a:ext cx="3768090" cy="8877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755139">
              <a:lnSpc>
                <a:spcPct val="100000"/>
              </a:lnSpc>
              <a:spcBef>
                <a:spcPts val="95"/>
              </a:spcBef>
            </a:pPr>
            <a:r>
              <a:rPr sz="1550" b="1" spc="10" dirty="0">
                <a:latin typeface="Arial"/>
                <a:cs typeface="Arial"/>
              </a:rPr>
              <a:t>AutoCAD </a:t>
            </a:r>
            <a:r>
              <a:rPr sz="1550" b="1" spc="5" dirty="0">
                <a:latin typeface="Arial"/>
                <a:cs typeface="Arial"/>
              </a:rPr>
              <a:t>2D</a:t>
            </a:r>
            <a:r>
              <a:rPr sz="1550" b="1" spc="-20" dirty="0">
                <a:latin typeface="Arial"/>
                <a:cs typeface="Arial"/>
              </a:rPr>
              <a:t> </a:t>
            </a:r>
            <a:r>
              <a:rPr sz="1550" b="1" spc="15" dirty="0">
                <a:latin typeface="Arial"/>
                <a:cs typeface="Arial"/>
              </a:rPr>
              <a:t>Tutorial</a:t>
            </a:r>
            <a:endParaRPr sz="15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b="1" spc="-20" dirty="0">
                <a:latin typeface="Arial"/>
                <a:cs typeface="Arial"/>
              </a:rPr>
              <a:t>Radial </a:t>
            </a:r>
            <a:r>
              <a:rPr sz="1800" b="1" spc="-5" dirty="0">
                <a:latin typeface="Arial"/>
                <a:cs typeface="Arial"/>
              </a:rPr>
              <a:t>Dimensions</a:t>
            </a:r>
            <a:r>
              <a:rPr sz="1800" b="1" spc="-75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26.3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97405" y="1579880"/>
            <a:ext cx="87439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7180" algn="l"/>
              </a:tabLst>
            </a:pPr>
            <a:r>
              <a:rPr sz="1200" spc="-10" dirty="0">
                <a:latin typeface="Arial"/>
                <a:cs typeface="Arial"/>
              </a:rPr>
              <a:t>1</a:t>
            </a:r>
            <a:r>
              <a:rPr sz="1200" spc="-25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.</a:t>
            </a:r>
            <a:r>
              <a:rPr sz="1200" dirty="0">
                <a:latin typeface="Arial"/>
                <a:cs typeface="Arial"/>
              </a:rPr>
              <a:t>	</a:t>
            </a:r>
            <a:r>
              <a:rPr sz="1200" b="1" spc="5" dirty="0">
                <a:latin typeface="Arial"/>
                <a:cs typeface="Arial"/>
              </a:rPr>
              <a:t>Choose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20871" y="1505966"/>
            <a:ext cx="2747645" cy="1003935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sz="1200" spc="-25" dirty="0">
                <a:latin typeface="Arial"/>
                <a:cs typeface="Arial"/>
              </a:rPr>
              <a:t>Dimension, </a:t>
            </a:r>
            <a:r>
              <a:rPr sz="1200" spc="-30" dirty="0">
                <a:latin typeface="Arial"/>
                <a:cs typeface="Arial"/>
              </a:rPr>
              <a:t>Radius </a:t>
            </a:r>
            <a:r>
              <a:rPr sz="1200" spc="-15" dirty="0">
                <a:latin typeface="Arial"/>
                <a:cs typeface="Arial"/>
              </a:rPr>
              <a:t>or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Diameter.</a:t>
            </a:r>
            <a:endParaRPr sz="1200">
              <a:latin typeface="Arial"/>
              <a:cs typeface="Arial"/>
            </a:endParaRPr>
          </a:p>
          <a:p>
            <a:pPr marL="480695">
              <a:lnSpc>
                <a:spcPct val="100000"/>
              </a:lnSpc>
              <a:spcBef>
                <a:spcPts val="580"/>
              </a:spcBef>
            </a:pPr>
            <a:r>
              <a:rPr sz="1200" b="1" spc="15" dirty="0">
                <a:latin typeface="Arial"/>
                <a:cs typeface="Arial"/>
              </a:rPr>
              <a:t>or</a:t>
            </a:r>
            <a:endParaRPr sz="1200">
              <a:latin typeface="Arial"/>
              <a:cs typeface="Arial"/>
            </a:endParaRPr>
          </a:p>
          <a:p>
            <a:pPr marL="17780" marR="5080" indent="-3175">
              <a:lnSpc>
                <a:spcPct val="114599"/>
              </a:lnSpc>
              <a:spcBef>
                <a:spcPts val="360"/>
              </a:spcBef>
            </a:pPr>
            <a:r>
              <a:rPr sz="1200" spc="-50" dirty="0">
                <a:latin typeface="Arial"/>
                <a:cs typeface="Arial"/>
              </a:rPr>
              <a:t>the </a:t>
            </a:r>
            <a:r>
              <a:rPr sz="1200" spc="-5" dirty="0">
                <a:latin typeface="Arial"/>
                <a:cs typeface="Arial"/>
              </a:rPr>
              <a:t>Radial </a:t>
            </a:r>
            <a:r>
              <a:rPr sz="1200" spc="-30" dirty="0">
                <a:latin typeface="Arial"/>
                <a:cs typeface="Arial"/>
              </a:rPr>
              <a:t>Dimensions </a:t>
            </a:r>
            <a:r>
              <a:rPr sz="1200" spc="-35" dirty="0">
                <a:latin typeface="Arial"/>
                <a:cs typeface="Arial"/>
              </a:rPr>
              <a:t>command </a:t>
            </a:r>
            <a:r>
              <a:rPr sz="1200" spc="-25" dirty="0">
                <a:latin typeface="Arial"/>
                <a:cs typeface="Arial"/>
              </a:rPr>
              <a:t>from </a:t>
            </a:r>
            <a:r>
              <a:rPr sz="1200" spc="-50" dirty="0">
                <a:latin typeface="Arial"/>
                <a:cs typeface="Arial"/>
              </a:rPr>
              <a:t>the  </a:t>
            </a:r>
            <a:r>
              <a:rPr sz="1200" spc="-25" dirty="0">
                <a:latin typeface="Arial"/>
                <a:cs typeface="Arial"/>
              </a:rPr>
              <a:t>toolbar.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97405" y="2091943"/>
            <a:ext cx="6686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7180" algn="l"/>
              </a:tabLst>
            </a:pPr>
            <a:r>
              <a:rPr sz="1200" spc="-10" dirty="0">
                <a:latin typeface="Arial"/>
                <a:cs typeface="Arial"/>
              </a:rPr>
              <a:t>2</a:t>
            </a:r>
            <a:r>
              <a:rPr sz="1200" spc="-25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.</a:t>
            </a:r>
            <a:r>
              <a:rPr sz="1200" dirty="0">
                <a:latin typeface="Arial"/>
                <a:cs typeface="Arial"/>
              </a:rPr>
              <a:t>	</a:t>
            </a:r>
            <a:r>
              <a:rPr sz="1200" b="1" spc="-20" dirty="0">
                <a:latin typeface="Arial"/>
                <a:cs typeface="Arial"/>
              </a:rPr>
              <a:t>Cli</a:t>
            </a:r>
            <a:r>
              <a:rPr sz="1200" b="1" spc="-25" dirty="0">
                <a:latin typeface="Arial"/>
                <a:cs typeface="Arial"/>
              </a:rPr>
              <a:t>c</a:t>
            </a:r>
            <a:r>
              <a:rPr sz="1200" b="1" spc="20" dirty="0">
                <a:latin typeface="Arial"/>
                <a:cs typeface="Arial"/>
              </a:rPr>
              <a:t>k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457705" y="2931223"/>
            <a:ext cx="5593080" cy="238125"/>
            <a:chOff x="1457705" y="2931223"/>
            <a:chExt cx="5593080" cy="238125"/>
          </a:xfrm>
        </p:grpSpPr>
        <p:sp>
          <p:nvSpPr>
            <p:cNvPr id="7" name="object 7"/>
            <p:cNvSpPr/>
            <p:nvPr/>
          </p:nvSpPr>
          <p:spPr>
            <a:xfrm>
              <a:off x="1457705" y="2979419"/>
              <a:ext cx="5593080" cy="1897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283713" y="2935985"/>
              <a:ext cx="910590" cy="226695"/>
            </a:xfrm>
            <a:custGeom>
              <a:avLst/>
              <a:gdLst/>
              <a:ahLst/>
              <a:cxnLst/>
              <a:rect l="l" t="t" r="r" b="b"/>
              <a:pathLst>
                <a:path w="910589" h="226694">
                  <a:moveTo>
                    <a:pt x="910590" y="0"/>
                  </a:moveTo>
                  <a:lnTo>
                    <a:pt x="0" y="0"/>
                  </a:lnTo>
                  <a:lnTo>
                    <a:pt x="0" y="226314"/>
                  </a:lnTo>
                  <a:lnTo>
                    <a:pt x="910590" y="226314"/>
                  </a:lnTo>
                  <a:lnTo>
                    <a:pt x="910590" y="0"/>
                  </a:lnTo>
                  <a:close/>
                </a:path>
              </a:pathLst>
            </a:custGeom>
            <a:ln w="9525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3423158" y="3290570"/>
            <a:ext cx="1916430" cy="106934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478790">
              <a:lnSpc>
                <a:spcPct val="100000"/>
              </a:lnSpc>
              <a:spcBef>
                <a:spcPts val="580"/>
              </a:spcBef>
            </a:pPr>
            <a:r>
              <a:rPr sz="1200" b="1" spc="15" dirty="0">
                <a:latin typeface="Arial"/>
                <a:cs typeface="Arial"/>
              </a:rPr>
              <a:t>or</a:t>
            </a:r>
            <a:endParaRPr sz="1200">
              <a:latin typeface="Arial"/>
              <a:cs typeface="Arial"/>
            </a:endParaRPr>
          </a:p>
          <a:p>
            <a:pPr marL="15240" marR="5080" indent="-3175">
              <a:lnSpc>
                <a:spcPts val="2100"/>
              </a:lnSpc>
            </a:pPr>
            <a:r>
              <a:rPr sz="1200" spc="-25" dirty="0">
                <a:latin typeface="Arial"/>
                <a:cs typeface="Arial"/>
              </a:rPr>
              <a:t>DIM </a:t>
            </a:r>
            <a:r>
              <a:rPr sz="1200" spc="-15" dirty="0">
                <a:latin typeface="Arial"/>
                <a:cs typeface="Arial"/>
              </a:rPr>
              <a:t>at </a:t>
            </a:r>
            <a:r>
              <a:rPr sz="1200" spc="-20" dirty="0">
                <a:latin typeface="Arial"/>
                <a:cs typeface="Arial"/>
              </a:rPr>
              <a:t>the </a:t>
            </a:r>
            <a:r>
              <a:rPr sz="1200" spc="-25" dirty="0">
                <a:latin typeface="Arial"/>
                <a:cs typeface="Arial"/>
              </a:rPr>
              <a:t>command</a:t>
            </a:r>
            <a:r>
              <a:rPr sz="1200" spc="-195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prompt.  </a:t>
            </a:r>
            <a:r>
              <a:rPr sz="1200" spc="-30" dirty="0">
                <a:latin typeface="Arial"/>
                <a:cs typeface="Arial"/>
              </a:rPr>
              <a:t>Command:</a:t>
            </a:r>
            <a:r>
              <a:rPr sz="1200" spc="-75" dirty="0">
                <a:latin typeface="Arial"/>
                <a:cs typeface="Arial"/>
              </a:rPr>
              <a:t> </a:t>
            </a:r>
            <a:r>
              <a:rPr sz="1200" b="1" spc="-95" dirty="0">
                <a:latin typeface="Arial"/>
                <a:cs typeface="Arial"/>
              </a:rPr>
              <a:t>DIM</a:t>
            </a:r>
            <a:endParaRPr sz="1200">
              <a:latin typeface="Arial"/>
              <a:cs typeface="Arial"/>
            </a:endParaRPr>
          </a:p>
          <a:p>
            <a:pPr marL="14604">
              <a:lnSpc>
                <a:spcPct val="100000"/>
              </a:lnSpc>
              <a:spcBef>
                <a:spcPts val="660"/>
              </a:spcBef>
            </a:pPr>
            <a:r>
              <a:rPr sz="1200" dirty="0">
                <a:latin typeface="Arial"/>
                <a:cs typeface="Arial"/>
              </a:rPr>
              <a:t>Dim: </a:t>
            </a:r>
            <a:r>
              <a:rPr sz="1200" b="1" spc="-35" dirty="0">
                <a:latin typeface="Arial"/>
                <a:cs typeface="Arial"/>
              </a:rPr>
              <a:t>RADIUS or</a:t>
            </a:r>
            <a:r>
              <a:rPr sz="1200" b="1" spc="-175" dirty="0">
                <a:latin typeface="Arial"/>
                <a:cs typeface="Arial"/>
              </a:rPr>
              <a:t> </a:t>
            </a:r>
            <a:r>
              <a:rPr sz="1200" b="1" spc="-40" dirty="0">
                <a:latin typeface="Arial"/>
                <a:cs typeface="Arial"/>
              </a:rPr>
              <a:t>DIAMETER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597405" y="3595370"/>
            <a:ext cx="6273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7180" algn="l"/>
              </a:tabLst>
            </a:pPr>
            <a:r>
              <a:rPr sz="1200" spc="-10" dirty="0">
                <a:latin typeface="Arial"/>
                <a:cs typeface="Arial"/>
              </a:rPr>
              <a:t>3</a:t>
            </a:r>
            <a:r>
              <a:rPr sz="1200" spc="-25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.</a:t>
            </a:r>
            <a:r>
              <a:rPr sz="1200" dirty="0">
                <a:latin typeface="Arial"/>
                <a:cs typeface="Arial"/>
              </a:rPr>
              <a:t>	</a:t>
            </a:r>
            <a:r>
              <a:rPr sz="1200" b="1" spc="-85" dirty="0">
                <a:latin typeface="Arial"/>
                <a:cs typeface="Arial"/>
              </a:rPr>
              <a:t>Type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466850" y="4572000"/>
            <a:ext cx="4953000" cy="33246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673855" y="9244668"/>
            <a:ext cx="438150" cy="194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r>
              <a:rPr sz="1200" dirty="0">
                <a:latin typeface="Times New Roman"/>
                <a:cs typeface="Times New Roman"/>
              </a:rPr>
              <a:t>- 225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-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72305" y="2181605"/>
            <a:ext cx="285750" cy="3139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867405" y="4924805"/>
            <a:ext cx="2285999" cy="18760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597405" y="436117"/>
            <a:ext cx="3413760" cy="8623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152525">
              <a:lnSpc>
                <a:spcPct val="152500"/>
              </a:lnSpc>
              <a:spcBef>
                <a:spcPts val="100"/>
              </a:spcBef>
            </a:pPr>
            <a:r>
              <a:rPr sz="1800" b="1" spc="-25" dirty="0">
                <a:latin typeface="Arial"/>
                <a:cs typeface="Arial"/>
              </a:rPr>
              <a:t>AutoCAD </a:t>
            </a:r>
            <a:r>
              <a:rPr sz="1800" b="1" spc="-15" dirty="0">
                <a:latin typeface="Arial"/>
                <a:cs typeface="Arial"/>
              </a:rPr>
              <a:t>2D </a:t>
            </a:r>
            <a:r>
              <a:rPr sz="1800" b="1" spc="-25" dirty="0">
                <a:latin typeface="Arial"/>
                <a:cs typeface="Arial"/>
              </a:rPr>
              <a:t>Tutorial  </a:t>
            </a:r>
            <a:r>
              <a:rPr sz="1800" b="1" spc="-15" dirty="0">
                <a:latin typeface="Arial"/>
                <a:cs typeface="Arial"/>
              </a:rPr>
              <a:t>Calculating Areas</a:t>
            </a:r>
            <a:r>
              <a:rPr sz="1800" b="1" spc="-65" dirty="0">
                <a:latin typeface="Arial"/>
                <a:cs typeface="Arial"/>
              </a:rPr>
              <a:t> </a:t>
            </a:r>
            <a:r>
              <a:rPr sz="1800" b="1" spc="-15" dirty="0">
                <a:latin typeface="Arial"/>
                <a:cs typeface="Arial"/>
              </a:rPr>
              <a:t>8.3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711955" y="9426786"/>
            <a:ext cx="361950" cy="194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r>
              <a:rPr sz="1200" dirty="0">
                <a:latin typeface="Times New Roman"/>
                <a:cs typeface="Times New Roman"/>
              </a:rPr>
              <a:t>- 56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-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11705" y="1656080"/>
            <a:ext cx="9372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6235" algn="l"/>
              </a:tabLst>
            </a:pPr>
            <a:r>
              <a:rPr sz="1200" spc="10" dirty="0">
                <a:latin typeface="Arial"/>
                <a:cs typeface="Arial"/>
              </a:rPr>
              <a:t>1</a:t>
            </a:r>
            <a:r>
              <a:rPr sz="1200" dirty="0">
                <a:latin typeface="Arial"/>
                <a:cs typeface="Arial"/>
              </a:rPr>
              <a:t>.	</a:t>
            </a:r>
            <a:r>
              <a:rPr sz="1200" b="1" dirty="0">
                <a:latin typeface="Arial"/>
                <a:cs typeface="Arial"/>
              </a:rPr>
              <a:t>C</a:t>
            </a:r>
            <a:r>
              <a:rPr sz="1200" b="1" spc="15" dirty="0">
                <a:latin typeface="Arial"/>
                <a:cs typeface="Arial"/>
              </a:rPr>
              <a:t>ho</a:t>
            </a:r>
            <a:r>
              <a:rPr sz="1200" b="1" spc="10" dirty="0">
                <a:latin typeface="Arial"/>
                <a:cs typeface="Arial"/>
              </a:rPr>
              <a:t>os</a:t>
            </a:r>
            <a:r>
              <a:rPr sz="1200" b="1" spc="-5" dirty="0">
                <a:latin typeface="Arial"/>
                <a:cs typeface="Arial"/>
              </a:rPr>
              <a:t>e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967482" y="1572260"/>
            <a:ext cx="3226435" cy="3194685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14604">
              <a:lnSpc>
                <a:spcPct val="100000"/>
              </a:lnSpc>
              <a:spcBef>
                <a:spcPts val="760"/>
              </a:spcBef>
            </a:pPr>
            <a:r>
              <a:rPr sz="1200" spc="-15" dirty="0">
                <a:latin typeface="Arial"/>
                <a:cs typeface="Arial"/>
              </a:rPr>
              <a:t>Tools, Inquiry,</a:t>
            </a:r>
            <a:r>
              <a:rPr sz="1200" dirty="0">
                <a:latin typeface="Arial"/>
                <a:cs typeface="Arial"/>
              </a:rPr>
              <a:t> </a:t>
            </a:r>
            <a:r>
              <a:rPr sz="1200" spc="-15" dirty="0">
                <a:latin typeface="Arial"/>
                <a:cs typeface="Arial"/>
              </a:rPr>
              <a:t>Area.</a:t>
            </a:r>
            <a:endParaRPr sz="1200">
              <a:latin typeface="Arial"/>
              <a:cs typeface="Arial"/>
            </a:endParaRPr>
          </a:p>
          <a:p>
            <a:pPr marL="471170">
              <a:lnSpc>
                <a:spcPct val="100000"/>
              </a:lnSpc>
              <a:spcBef>
                <a:spcPts val="660"/>
              </a:spcBef>
            </a:pPr>
            <a:r>
              <a:rPr sz="1200" b="1" spc="-5" dirty="0">
                <a:latin typeface="Arial"/>
                <a:cs typeface="Arial"/>
              </a:rPr>
              <a:t>or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sz="1200" dirty="0">
                <a:latin typeface="Arial"/>
                <a:cs typeface="Arial"/>
              </a:rPr>
              <a:t>the Area</a:t>
            </a:r>
            <a:r>
              <a:rPr sz="1200" spc="-8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icon.</a:t>
            </a:r>
            <a:endParaRPr sz="1200">
              <a:latin typeface="Arial"/>
              <a:cs typeface="Arial"/>
            </a:endParaRPr>
          </a:p>
          <a:p>
            <a:pPr marL="471170">
              <a:lnSpc>
                <a:spcPct val="100000"/>
              </a:lnSpc>
              <a:spcBef>
                <a:spcPts val="660"/>
              </a:spcBef>
            </a:pPr>
            <a:r>
              <a:rPr sz="1200" b="1" spc="-5" dirty="0">
                <a:latin typeface="Arial"/>
                <a:cs typeface="Arial"/>
              </a:rPr>
              <a:t>or</a:t>
            </a:r>
            <a:endParaRPr sz="1200">
              <a:latin typeface="Arial"/>
              <a:cs typeface="Arial"/>
            </a:endParaRPr>
          </a:p>
          <a:p>
            <a:pPr marL="13970" marR="1143000" indent="635">
              <a:lnSpc>
                <a:spcPts val="21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AREA at the command</a:t>
            </a:r>
            <a:r>
              <a:rPr sz="1200" spc="-2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prompt  </a:t>
            </a:r>
            <a:r>
              <a:rPr sz="1200" spc="-15" dirty="0">
                <a:latin typeface="Arial"/>
                <a:cs typeface="Arial"/>
              </a:rPr>
              <a:t>Command: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AREA</a:t>
            </a:r>
            <a:endParaRPr sz="1200">
              <a:latin typeface="Arial"/>
              <a:cs typeface="Arial"/>
            </a:endParaRPr>
          </a:p>
          <a:p>
            <a:pPr marL="14604">
              <a:lnSpc>
                <a:spcPct val="100000"/>
              </a:lnSpc>
              <a:spcBef>
                <a:spcPts val="480"/>
              </a:spcBef>
            </a:pPr>
            <a:r>
              <a:rPr sz="1200" spc="-5" dirty="0">
                <a:latin typeface="Arial"/>
                <a:cs typeface="Arial"/>
              </a:rPr>
              <a:t>The </a:t>
            </a:r>
            <a:r>
              <a:rPr sz="1200" dirty="0">
                <a:latin typeface="Arial"/>
                <a:cs typeface="Arial"/>
              </a:rPr>
              <a:t>first </a:t>
            </a:r>
            <a:r>
              <a:rPr sz="1200" spc="-5" dirty="0">
                <a:latin typeface="Arial"/>
                <a:cs typeface="Arial"/>
              </a:rPr>
              <a:t>point </a:t>
            </a:r>
            <a:r>
              <a:rPr sz="1200" dirty="0">
                <a:latin typeface="Arial"/>
                <a:cs typeface="Arial"/>
              </a:rPr>
              <a:t>for </a:t>
            </a:r>
            <a:r>
              <a:rPr sz="1200" spc="-5" dirty="0">
                <a:latin typeface="Arial"/>
                <a:cs typeface="Arial"/>
              </a:rPr>
              <a:t>area</a:t>
            </a:r>
            <a:r>
              <a:rPr sz="1200" spc="-9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calculation</a:t>
            </a:r>
            <a:endParaRPr sz="1200">
              <a:latin typeface="Arial"/>
              <a:cs typeface="Arial"/>
            </a:endParaRPr>
          </a:p>
          <a:p>
            <a:pPr marL="13970">
              <a:lnSpc>
                <a:spcPct val="100000"/>
              </a:lnSpc>
              <a:spcBef>
                <a:spcPts val="660"/>
              </a:spcBef>
            </a:pPr>
            <a:r>
              <a:rPr sz="1200" dirty="0">
                <a:latin typeface="Arial"/>
                <a:cs typeface="Arial"/>
              </a:rPr>
              <a:t>&lt;First </a:t>
            </a:r>
            <a:r>
              <a:rPr sz="1200" spc="-5" dirty="0">
                <a:latin typeface="Arial"/>
                <a:cs typeface="Arial"/>
              </a:rPr>
              <a:t>point&gt;/Object/Add/Subtract:</a:t>
            </a:r>
            <a:r>
              <a:rPr sz="1200" spc="-85" dirty="0">
                <a:latin typeface="Arial"/>
                <a:cs typeface="Arial"/>
              </a:rPr>
              <a:t> </a:t>
            </a:r>
            <a:r>
              <a:rPr sz="1200" b="1" spc="-15" dirty="0">
                <a:latin typeface="Arial"/>
                <a:cs typeface="Arial"/>
              </a:rPr>
              <a:t>pick</a:t>
            </a:r>
            <a:endParaRPr sz="1200">
              <a:latin typeface="Arial"/>
              <a:cs typeface="Arial"/>
            </a:endParaRPr>
          </a:p>
          <a:p>
            <a:pPr marL="14604">
              <a:lnSpc>
                <a:spcPct val="100000"/>
              </a:lnSpc>
              <a:spcBef>
                <a:spcPts val="660"/>
              </a:spcBef>
            </a:pPr>
            <a:r>
              <a:rPr sz="1200" spc="-10" dirty="0">
                <a:latin typeface="Arial"/>
                <a:cs typeface="Arial"/>
              </a:rPr>
              <a:t>Next </a:t>
            </a:r>
            <a:r>
              <a:rPr sz="1200" spc="-15" dirty="0">
                <a:latin typeface="Arial"/>
                <a:cs typeface="Arial"/>
              </a:rPr>
              <a:t>point:</a:t>
            </a:r>
            <a:r>
              <a:rPr sz="1200" spc="-16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pick</a:t>
            </a:r>
            <a:endParaRPr sz="1200">
              <a:latin typeface="Arial"/>
              <a:cs typeface="Arial"/>
            </a:endParaRPr>
          </a:p>
          <a:p>
            <a:pPr marL="14604">
              <a:lnSpc>
                <a:spcPct val="100000"/>
              </a:lnSpc>
              <a:spcBef>
                <a:spcPts val="575"/>
              </a:spcBef>
            </a:pPr>
            <a:r>
              <a:rPr sz="1200" spc="-10" dirty="0">
                <a:latin typeface="Arial"/>
                <a:cs typeface="Arial"/>
              </a:rPr>
              <a:t>Next </a:t>
            </a:r>
            <a:r>
              <a:rPr sz="1200" spc="-15" dirty="0">
                <a:latin typeface="Arial"/>
                <a:cs typeface="Arial"/>
              </a:rPr>
              <a:t>point:</a:t>
            </a:r>
            <a:r>
              <a:rPr sz="1200" spc="-16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pick</a:t>
            </a:r>
            <a:endParaRPr sz="1200">
              <a:latin typeface="Arial"/>
              <a:cs typeface="Arial"/>
            </a:endParaRPr>
          </a:p>
          <a:p>
            <a:pPr marL="13970" marR="5080" indent="635">
              <a:lnSpc>
                <a:spcPts val="2150"/>
              </a:lnSpc>
              <a:spcBef>
                <a:spcPts val="5"/>
              </a:spcBef>
            </a:pPr>
            <a:r>
              <a:rPr sz="1200" spc="-15" dirty="0">
                <a:latin typeface="Arial"/>
                <a:cs typeface="Arial"/>
              </a:rPr>
              <a:t>ENTER when you are finished </a:t>
            </a:r>
            <a:r>
              <a:rPr sz="1200" spc="-10" dirty="0">
                <a:latin typeface="Arial"/>
                <a:cs typeface="Arial"/>
              </a:rPr>
              <a:t>choosing </a:t>
            </a:r>
            <a:r>
              <a:rPr sz="1200" dirty="0">
                <a:latin typeface="Arial"/>
                <a:cs typeface="Arial"/>
              </a:rPr>
              <a:t>points.  </a:t>
            </a:r>
            <a:r>
              <a:rPr sz="1200" spc="-20" dirty="0">
                <a:latin typeface="Arial"/>
                <a:cs typeface="Arial"/>
              </a:rPr>
              <a:t>Area </a:t>
            </a:r>
            <a:r>
              <a:rPr sz="1200" spc="-15" dirty="0">
                <a:latin typeface="Arial"/>
                <a:cs typeface="Arial"/>
              </a:rPr>
              <a:t>of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spc="-30" dirty="0">
                <a:latin typeface="Arial"/>
                <a:cs typeface="Arial"/>
              </a:rPr>
              <a:t>Rectangle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11705" y="2189480"/>
            <a:ext cx="7277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6235" algn="l"/>
              </a:tabLst>
            </a:pPr>
            <a:r>
              <a:rPr sz="1200" spc="10" dirty="0">
                <a:latin typeface="Arial"/>
                <a:cs typeface="Arial"/>
              </a:rPr>
              <a:t>2</a:t>
            </a:r>
            <a:r>
              <a:rPr sz="1200" dirty="0">
                <a:latin typeface="Arial"/>
                <a:cs typeface="Arial"/>
              </a:rPr>
              <a:t>.	</a:t>
            </a:r>
            <a:r>
              <a:rPr sz="1200" b="1" spc="-20" dirty="0">
                <a:latin typeface="Arial"/>
                <a:cs typeface="Arial"/>
              </a:rPr>
              <a:t>C</a:t>
            </a:r>
            <a:r>
              <a:rPr sz="1200" b="1" spc="-10" dirty="0">
                <a:latin typeface="Arial"/>
                <a:cs typeface="Arial"/>
              </a:rPr>
              <a:t>li</a:t>
            </a:r>
            <a:r>
              <a:rPr sz="1200" b="1" spc="-20" dirty="0">
                <a:latin typeface="Arial"/>
                <a:cs typeface="Arial"/>
              </a:rPr>
              <a:t>c</a:t>
            </a:r>
            <a:r>
              <a:rPr sz="1200" b="1" spc="-5" dirty="0">
                <a:latin typeface="Arial"/>
                <a:cs typeface="Arial"/>
              </a:rPr>
              <a:t>k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711705" y="2712973"/>
            <a:ext cx="7270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1200" spc="10" dirty="0">
                <a:latin typeface="Arial"/>
                <a:cs typeface="Arial"/>
              </a:rPr>
              <a:t>3</a:t>
            </a:r>
            <a:r>
              <a:rPr sz="1200" dirty="0">
                <a:latin typeface="Arial"/>
                <a:cs typeface="Arial"/>
              </a:rPr>
              <a:t>.	</a:t>
            </a:r>
            <a:r>
              <a:rPr sz="1200" b="1" spc="10" dirty="0">
                <a:latin typeface="Arial"/>
                <a:cs typeface="Arial"/>
              </a:rPr>
              <a:t>T</a:t>
            </a:r>
            <a:r>
              <a:rPr sz="1200" b="1" spc="-10" dirty="0">
                <a:latin typeface="Arial"/>
                <a:cs typeface="Arial"/>
              </a:rPr>
              <a:t>y</a:t>
            </a:r>
            <a:r>
              <a:rPr sz="1200" b="1" spc="10" dirty="0">
                <a:latin typeface="Arial"/>
                <a:cs typeface="Arial"/>
              </a:rPr>
              <a:t>p</a:t>
            </a:r>
            <a:r>
              <a:rPr sz="1200" b="1" spc="-5" dirty="0">
                <a:latin typeface="Arial"/>
                <a:cs typeface="Arial"/>
              </a:rPr>
              <a:t>e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711705" y="3246373"/>
            <a:ext cx="6826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6235" algn="l"/>
              </a:tabLst>
            </a:pPr>
            <a:r>
              <a:rPr sz="1200" spc="10" dirty="0">
                <a:latin typeface="Arial"/>
                <a:cs typeface="Arial"/>
              </a:rPr>
              <a:t>4</a:t>
            </a:r>
            <a:r>
              <a:rPr sz="1200" dirty="0">
                <a:latin typeface="Arial"/>
                <a:cs typeface="Arial"/>
              </a:rPr>
              <a:t>.	</a:t>
            </a:r>
            <a:r>
              <a:rPr sz="1200" b="1" spc="-5" dirty="0">
                <a:latin typeface="Arial"/>
                <a:cs typeface="Arial"/>
              </a:rPr>
              <a:t>Pick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711705" y="3706621"/>
            <a:ext cx="785495" cy="78676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6235" indent="-344170">
              <a:lnSpc>
                <a:spcPct val="100000"/>
              </a:lnSpc>
              <a:spcBef>
                <a:spcPts val="675"/>
              </a:spcBef>
              <a:buFont typeface="Arial"/>
              <a:buAutoNum type="arabicPeriod" startAt="5"/>
              <a:tabLst>
                <a:tab pos="356235" algn="l"/>
                <a:tab pos="356870" algn="l"/>
              </a:tabLst>
            </a:pPr>
            <a:r>
              <a:rPr sz="1200" b="1" spc="-5" dirty="0">
                <a:latin typeface="Arial"/>
                <a:cs typeface="Arial"/>
              </a:rPr>
              <a:t>Pick</a:t>
            </a:r>
            <a:endParaRPr sz="1200">
              <a:latin typeface="Arial"/>
              <a:cs typeface="Arial"/>
            </a:endParaRPr>
          </a:p>
          <a:p>
            <a:pPr marL="356235" indent="-344170">
              <a:lnSpc>
                <a:spcPct val="100000"/>
              </a:lnSpc>
              <a:spcBef>
                <a:spcPts val="575"/>
              </a:spcBef>
              <a:buFont typeface="Arial"/>
              <a:buAutoNum type="arabicPeriod" startAt="5"/>
              <a:tabLst>
                <a:tab pos="356235" algn="l"/>
                <a:tab pos="356870" algn="l"/>
              </a:tabLst>
            </a:pPr>
            <a:r>
              <a:rPr sz="1200" b="1" spc="-5" dirty="0">
                <a:latin typeface="Arial"/>
                <a:cs typeface="Arial"/>
              </a:rPr>
              <a:t>Pick</a:t>
            </a:r>
            <a:endParaRPr sz="1200">
              <a:latin typeface="Arial"/>
              <a:cs typeface="Arial"/>
            </a:endParaRPr>
          </a:p>
          <a:p>
            <a:pPr marL="356235" indent="-344170">
              <a:lnSpc>
                <a:spcPct val="100000"/>
              </a:lnSpc>
              <a:spcBef>
                <a:spcPts val="525"/>
              </a:spcBef>
              <a:buFont typeface="Arial"/>
              <a:buAutoNum type="arabicPeriod" startAt="5"/>
              <a:tabLst>
                <a:tab pos="356235" algn="l"/>
                <a:tab pos="356870" algn="l"/>
              </a:tabLst>
            </a:pPr>
            <a:r>
              <a:rPr sz="1200" b="1" spc="-5" dirty="0">
                <a:latin typeface="Arial"/>
                <a:cs typeface="Arial"/>
              </a:rPr>
              <a:t>Press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597405" y="6904735"/>
            <a:ext cx="4876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Ob</a:t>
            </a:r>
            <a:r>
              <a:rPr sz="1200" b="1" spc="-75" dirty="0">
                <a:latin typeface="Arial"/>
                <a:cs typeface="Arial"/>
              </a:rPr>
              <a:t>j</a:t>
            </a:r>
            <a:r>
              <a:rPr sz="1200" b="1" spc="-20" dirty="0">
                <a:latin typeface="Arial"/>
                <a:cs typeface="Arial"/>
              </a:rPr>
              <a:t>ec</a:t>
            </a:r>
            <a:r>
              <a:rPr sz="1200" b="1" dirty="0">
                <a:latin typeface="Arial"/>
                <a:cs typeface="Arial"/>
              </a:rPr>
              <a:t>t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968244" y="6904735"/>
            <a:ext cx="3202940" cy="90106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3335" marR="481965" indent="-1270">
              <a:lnSpc>
                <a:spcPts val="1370"/>
              </a:lnSpc>
              <a:spcBef>
                <a:spcPts val="200"/>
              </a:spcBef>
            </a:pPr>
            <a:r>
              <a:rPr sz="1200" spc="-15" dirty="0">
                <a:latin typeface="Arial"/>
                <a:cs typeface="Arial"/>
              </a:rPr>
              <a:t>Allows user </a:t>
            </a:r>
            <a:r>
              <a:rPr sz="1200" spc="-10" dirty="0">
                <a:latin typeface="Arial"/>
                <a:cs typeface="Arial"/>
              </a:rPr>
              <a:t>to </a:t>
            </a:r>
            <a:r>
              <a:rPr sz="1200" spc="-15" dirty="0">
                <a:latin typeface="Arial"/>
                <a:cs typeface="Arial"/>
              </a:rPr>
              <a:t>pick </a:t>
            </a:r>
            <a:r>
              <a:rPr sz="1200" spc="-10" dirty="0">
                <a:latin typeface="Arial"/>
                <a:cs typeface="Arial"/>
              </a:rPr>
              <a:t>an </a:t>
            </a:r>
            <a:r>
              <a:rPr sz="1200" spc="-15" dirty="0">
                <a:latin typeface="Arial"/>
                <a:cs typeface="Arial"/>
              </a:rPr>
              <a:t>object </a:t>
            </a:r>
            <a:r>
              <a:rPr sz="1200" spc="-10" dirty="0">
                <a:latin typeface="Arial"/>
                <a:cs typeface="Arial"/>
              </a:rPr>
              <a:t>to </a:t>
            </a:r>
            <a:r>
              <a:rPr sz="1200" spc="-15" dirty="0">
                <a:latin typeface="Arial"/>
                <a:cs typeface="Arial"/>
              </a:rPr>
              <a:t>calculate  </a:t>
            </a:r>
            <a:r>
              <a:rPr sz="1200" spc="-5" dirty="0">
                <a:latin typeface="Arial"/>
                <a:cs typeface="Arial"/>
              </a:rPr>
              <a:t>area (circle or</a:t>
            </a:r>
            <a:r>
              <a:rPr sz="1200" spc="-114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polyline).</a:t>
            </a:r>
            <a:endParaRPr sz="1200">
              <a:latin typeface="Arial"/>
              <a:cs typeface="Arial"/>
            </a:endParaRPr>
          </a:p>
          <a:p>
            <a:pPr marL="14604" marR="5080" indent="635">
              <a:lnSpc>
                <a:spcPts val="2100"/>
              </a:lnSpc>
              <a:spcBef>
                <a:spcPts val="35"/>
              </a:spcBef>
            </a:pPr>
            <a:r>
              <a:rPr sz="1200" spc="-10" dirty="0">
                <a:latin typeface="Arial"/>
                <a:cs typeface="Arial"/>
              </a:rPr>
              <a:t>Adds </a:t>
            </a:r>
            <a:r>
              <a:rPr sz="1200" spc="-5" dirty="0">
                <a:latin typeface="Arial"/>
                <a:cs typeface="Arial"/>
              </a:rPr>
              <a:t>separate areas for a total area </a:t>
            </a:r>
            <a:r>
              <a:rPr sz="1200" spc="-10" dirty="0">
                <a:latin typeface="Arial"/>
                <a:cs typeface="Arial"/>
              </a:rPr>
              <a:t>calculation  </a:t>
            </a:r>
            <a:r>
              <a:rPr sz="1200" spc="-5" dirty="0">
                <a:latin typeface="Arial"/>
                <a:cs typeface="Arial"/>
              </a:rPr>
              <a:t>Subtracts areas from each</a:t>
            </a:r>
            <a:r>
              <a:rPr sz="1200" spc="-16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other.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597405" y="7246873"/>
            <a:ext cx="644525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5800"/>
              </a:lnSpc>
              <a:spcBef>
                <a:spcPts val="100"/>
              </a:spcBef>
            </a:pPr>
            <a:r>
              <a:rPr sz="1200" b="1" spc="-10" dirty="0">
                <a:latin typeface="Arial"/>
                <a:cs typeface="Arial"/>
              </a:rPr>
              <a:t>Add  </a:t>
            </a:r>
            <a:r>
              <a:rPr sz="1200" b="1" dirty="0">
                <a:latin typeface="Arial"/>
                <a:cs typeface="Arial"/>
              </a:rPr>
              <a:t>Subtract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40205" y="7947533"/>
            <a:ext cx="5337175" cy="964565"/>
          </a:xfrm>
          <a:prstGeom prst="rect">
            <a:avLst/>
          </a:prstGeom>
        </p:spPr>
        <p:txBody>
          <a:bodyPr vert="horz" wrap="square" lIns="0" tIns="141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15"/>
              </a:spcBef>
            </a:pPr>
            <a:r>
              <a:rPr sz="1800" b="1" dirty="0">
                <a:latin typeface="Arial"/>
                <a:cs typeface="Arial"/>
              </a:rPr>
              <a:t>TIPS:</a:t>
            </a:r>
            <a:endParaRPr sz="18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680"/>
              </a:spcBef>
            </a:pPr>
            <a:r>
              <a:rPr sz="1200" spc="-10" dirty="0">
                <a:latin typeface="Arial"/>
                <a:cs typeface="Arial"/>
              </a:rPr>
              <a:t>Be </a:t>
            </a:r>
            <a:r>
              <a:rPr sz="1200" spc="-15" dirty="0">
                <a:latin typeface="Arial"/>
                <a:cs typeface="Arial"/>
              </a:rPr>
              <a:t>sure </a:t>
            </a:r>
            <a:r>
              <a:rPr sz="1200" spc="-10" dirty="0">
                <a:latin typeface="Arial"/>
                <a:cs typeface="Arial"/>
              </a:rPr>
              <a:t>to </a:t>
            </a:r>
            <a:r>
              <a:rPr sz="1200" spc="-15" dirty="0">
                <a:latin typeface="Arial"/>
                <a:cs typeface="Arial"/>
              </a:rPr>
              <a:t>use Object Snaps </a:t>
            </a:r>
            <a:r>
              <a:rPr sz="1200" spc="-10" dirty="0">
                <a:latin typeface="Arial"/>
                <a:cs typeface="Arial"/>
              </a:rPr>
              <a:t>with the </a:t>
            </a:r>
            <a:r>
              <a:rPr sz="1200" spc="-15" dirty="0">
                <a:latin typeface="Arial"/>
                <a:cs typeface="Arial"/>
              </a:rPr>
              <a:t>MEASURE</a:t>
            </a:r>
            <a:r>
              <a:rPr sz="1200" spc="-145" dirty="0">
                <a:latin typeface="Arial"/>
                <a:cs typeface="Arial"/>
              </a:rPr>
              <a:t> </a:t>
            </a:r>
            <a:r>
              <a:rPr sz="1200" spc="-15" dirty="0">
                <a:latin typeface="Arial"/>
                <a:cs typeface="Arial"/>
              </a:rPr>
              <a:t>command</a:t>
            </a:r>
            <a:endParaRPr sz="12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660"/>
              </a:spcBef>
            </a:pPr>
            <a:r>
              <a:rPr sz="1200" spc="-10" dirty="0">
                <a:latin typeface="Arial"/>
                <a:cs typeface="Arial"/>
              </a:rPr>
              <a:t>To </a:t>
            </a:r>
            <a:r>
              <a:rPr sz="1200" spc="-15" dirty="0">
                <a:latin typeface="Arial"/>
                <a:cs typeface="Arial"/>
              </a:rPr>
              <a:t>subtract </a:t>
            </a:r>
            <a:r>
              <a:rPr sz="1200" spc="-10" dirty="0">
                <a:latin typeface="Arial"/>
                <a:cs typeface="Arial"/>
              </a:rPr>
              <a:t>an area, you </a:t>
            </a:r>
            <a:r>
              <a:rPr sz="1200" spc="-5" dirty="0">
                <a:latin typeface="Arial"/>
                <a:cs typeface="Arial"/>
              </a:rPr>
              <a:t>must first be in “add” mode to add the first</a:t>
            </a:r>
            <a:r>
              <a:rPr sz="1200" spc="-16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area.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47950" y="4810505"/>
            <a:ext cx="3991355" cy="304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40205" y="579373"/>
            <a:ext cx="3870325" cy="8248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2179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latin typeface="Arial"/>
                <a:cs typeface="Arial"/>
              </a:rPr>
              <a:t>AutoCAD </a:t>
            </a:r>
            <a:r>
              <a:rPr sz="1800" b="1" spc="-15" dirty="0">
                <a:latin typeface="Arial"/>
                <a:cs typeface="Arial"/>
              </a:rPr>
              <a:t>2D</a:t>
            </a:r>
            <a:r>
              <a:rPr sz="1800" b="1" spc="-50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Tutorial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b="1" spc="-10" dirty="0">
                <a:latin typeface="Arial"/>
                <a:cs typeface="Arial"/>
              </a:rPr>
              <a:t>Plot</a:t>
            </a:r>
            <a:r>
              <a:rPr sz="1400" b="1" spc="5" dirty="0">
                <a:latin typeface="Arial"/>
                <a:cs typeface="Arial"/>
              </a:rPr>
              <a:t> </a:t>
            </a:r>
            <a:r>
              <a:rPr sz="1400" b="1" spc="-15" dirty="0">
                <a:latin typeface="Arial"/>
                <a:cs typeface="Arial"/>
              </a:rPr>
              <a:t>Settings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711955" y="9426786"/>
            <a:ext cx="361950" cy="194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r>
              <a:rPr sz="1200" dirty="0">
                <a:latin typeface="Times New Roman"/>
                <a:cs typeface="Times New Roman"/>
              </a:rPr>
              <a:t>- 65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-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11705" y="1837435"/>
            <a:ext cx="937260" cy="503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235" indent="-344170">
              <a:lnSpc>
                <a:spcPct val="100000"/>
              </a:lnSpc>
              <a:spcBef>
                <a:spcPts val="100"/>
              </a:spcBef>
              <a:buFont typeface="Arial"/>
              <a:buAutoNum type="arabicPeriod"/>
              <a:tabLst>
                <a:tab pos="356235" algn="l"/>
                <a:tab pos="356870" algn="l"/>
              </a:tabLst>
            </a:pPr>
            <a:r>
              <a:rPr sz="1200" b="1" dirty="0">
                <a:latin typeface="Arial"/>
                <a:cs typeface="Arial"/>
              </a:rPr>
              <a:t>C</a:t>
            </a:r>
            <a:r>
              <a:rPr sz="1200" b="1" spc="15" dirty="0">
                <a:latin typeface="Arial"/>
                <a:cs typeface="Arial"/>
              </a:rPr>
              <a:t>ho</a:t>
            </a:r>
            <a:r>
              <a:rPr sz="1200" b="1" spc="10" dirty="0">
                <a:latin typeface="Arial"/>
                <a:cs typeface="Arial"/>
              </a:rPr>
              <a:t>os</a:t>
            </a:r>
            <a:r>
              <a:rPr sz="1200" b="1" spc="-5" dirty="0">
                <a:latin typeface="Arial"/>
                <a:cs typeface="Arial"/>
              </a:rPr>
              <a:t>e</a:t>
            </a:r>
            <a:endParaRPr sz="1200">
              <a:latin typeface="Arial"/>
              <a:cs typeface="Arial"/>
            </a:endParaRPr>
          </a:p>
          <a:p>
            <a:pPr marL="356235" indent="-344170">
              <a:lnSpc>
                <a:spcPct val="100000"/>
              </a:lnSpc>
              <a:spcBef>
                <a:spcPts val="880"/>
              </a:spcBef>
              <a:buFont typeface="Arial"/>
              <a:buAutoNum type="arabicPeriod"/>
              <a:tabLst>
                <a:tab pos="356235" algn="l"/>
                <a:tab pos="356870" algn="l"/>
              </a:tabLst>
            </a:pPr>
            <a:r>
              <a:rPr sz="1200" b="1" dirty="0">
                <a:latin typeface="Arial"/>
                <a:cs typeface="Arial"/>
              </a:rPr>
              <a:t>C</a:t>
            </a:r>
            <a:r>
              <a:rPr sz="1200" b="1" spc="15" dirty="0">
                <a:latin typeface="Arial"/>
                <a:cs typeface="Arial"/>
              </a:rPr>
              <a:t>ho</a:t>
            </a:r>
            <a:r>
              <a:rPr sz="1200" b="1" spc="10" dirty="0">
                <a:latin typeface="Arial"/>
                <a:cs typeface="Arial"/>
              </a:rPr>
              <a:t>os</a:t>
            </a:r>
            <a:r>
              <a:rPr sz="1200" b="1" spc="-5" dirty="0">
                <a:latin typeface="Arial"/>
                <a:cs typeface="Arial"/>
              </a:rPr>
              <a:t>e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962910" y="1837435"/>
            <a:ext cx="3016885" cy="2713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latin typeface="Arial"/>
                <a:cs typeface="Arial"/>
              </a:rPr>
              <a:t>the Plot Settings</a:t>
            </a:r>
            <a:r>
              <a:rPr sz="1200" spc="-110" dirty="0">
                <a:latin typeface="Arial"/>
                <a:cs typeface="Arial"/>
              </a:rPr>
              <a:t> </a:t>
            </a:r>
            <a:r>
              <a:rPr sz="1200" spc="5" dirty="0">
                <a:latin typeface="Arial"/>
                <a:cs typeface="Arial"/>
              </a:rPr>
              <a:t>tab.</a:t>
            </a:r>
            <a:endParaRPr sz="1200">
              <a:latin typeface="Arial"/>
              <a:cs typeface="Arial"/>
            </a:endParaRPr>
          </a:p>
          <a:p>
            <a:pPr marL="18415" marR="319405">
              <a:lnSpc>
                <a:spcPct val="107900"/>
              </a:lnSpc>
              <a:spcBef>
                <a:spcPts val="765"/>
              </a:spcBef>
            </a:pPr>
            <a:r>
              <a:rPr sz="1200" spc="-5" dirty="0">
                <a:latin typeface="Arial"/>
                <a:cs typeface="Arial"/>
              </a:rPr>
              <a:t>the appropriate paper size based on</a:t>
            </a:r>
            <a:r>
              <a:rPr sz="1200" spc="-229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the  </a:t>
            </a:r>
            <a:r>
              <a:rPr sz="1200" spc="-20" dirty="0">
                <a:latin typeface="Arial"/>
                <a:cs typeface="Arial"/>
              </a:rPr>
              <a:t>chosen</a:t>
            </a:r>
            <a:r>
              <a:rPr sz="1200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plotter.</a:t>
            </a:r>
            <a:endParaRPr sz="1200">
              <a:latin typeface="Arial"/>
              <a:cs typeface="Arial"/>
            </a:endParaRPr>
          </a:p>
          <a:p>
            <a:pPr marL="18415">
              <a:lnSpc>
                <a:spcPct val="100000"/>
              </a:lnSpc>
              <a:spcBef>
                <a:spcPts val="950"/>
              </a:spcBef>
            </a:pPr>
            <a:r>
              <a:rPr sz="1200" spc="-5" dirty="0">
                <a:latin typeface="Arial"/>
                <a:cs typeface="Arial"/>
              </a:rPr>
              <a:t>the paper units (inches or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mm).</a:t>
            </a:r>
            <a:endParaRPr sz="1200">
              <a:latin typeface="Arial"/>
              <a:cs typeface="Arial"/>
            </a:endParaRPr>
          </a:p>
          <a:p>
            <a:pPr marL="18415" marR="5080">
              <a:lnSpc>
                <a:spcPct val="107900"/>
              </a:lnSpc>
              <a:spcBef>
                <a:spcPts val="770"/>
              </a:spcBef>
            </a:pPr>
            <a:r>
              <a:rPr sz="1200" spc="-5" dirty="0">
                <a:latin typeface="Arial"/>
                <a:cs typeface="Arial"/>
              </a:rPr>
              <a:t>the drawing orientation (Portrait, </a:t>
            </a:r>
            <a:r>
              <a:rPr sz="1200" spc="-10" dirty="0">
                <a:latin typeface="Arial"/>
                <a:cs typeface="Arial"/>
              </a:rPr>
              <a:t>Landscape,  </a:t>
            </a:r>
            <a:r>
              <a:rPr sz="1200" spc="-15" dirty="0">
                <a:latin typeface="Arial"/>
                <a:cs typeface="Arial"/>
              </a:rPr>
              <a:t>Upside</a:t>
            </a:r>
            <a:r>
              <a:rPr sz="1200" spc="-60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down).</a:t>
            </a:r>
            <a:endParaRPr sz="1200">
              <a:latin typeface="Arial"/>
              <a:cs typeface="Arial"/>
            </a:endParaRPr>
          </a:p>
          <a:p>
            <a:pPr marL="18415" marR="1864995">
              <a:lnSpc>
                <a:spcPts val="2400"/>
              </a:lnSpc>
              <a:spcBef>
                <a:spcPts val="225"/>
              </a:spcBef>
            </a:pPr>
            <a:r>
              <a:rPr sz="1200" spc="-5" dirty="0">
                <a:latin typeface="Arial"/>
                <a:cs typeface="Arial"/>
              </a:rPr>
              <a:t>the plotting</a:t>
            </a:r>
            <a:r>
              <a:rPr sz="1200" spc="-10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area.  </a:t>
            </a:r>
            <a:r>
              <a:rPr sz="1200" spc="5" dirty="0">
                <a:latin typeface="Arial"/>
                <a:cs typeface="Arial"/>
              </a:rPr>
              <a:t>the plot</a:t>
            </a:r>
            <a:r>
              <a:rPr sz="1200" spc="-95" dirty="0">
                <a:latin typeface="Arial"/>
                <a:cs typeface="Arial"/>
              </a:rPr>
              <a:t> </a:t>
            </a:r>
            <a:r>
              <a:rPr sz="1200" spc="5" dirty="0">
                <a:latin typeface="Arial"/>
                <a:cs typeface="Arial"/>
              </a:rPr>
              <a:t>scale.</a:t>
            </a:r>
            <a:endParaRPr sz="1200">
              <a:latin typeface="Arial"/>
              <a:cs typeface="Arial"/>
            </a:endParaRPr>
          </a:p>
          <a:p>
            <a:pPr marL="12700" marR="391160" indent="6350">
              <a:lnSpc>
                <a:spcPts val="2390"/>
              </a:lnSpc>
              <a:spcBef>
                <a:spcPts val="10"/>
              </a:spcBef>
            </a:pPr>
            <a:r>
              <a:rPr sz="1200" spc="-15" dirty="0">
                <a:latin typeface="Arial"/>
                <a:cs typeface="Arial"/>
              </a:rPr>
              <a:t>plot </a:t>
            </a:r>
            <a:r>
              <a:rPr sz="1200" spc="-10" dirty="0">
                <a:latin typeface="Arial"/>
                <a:cs typeface="Arial"/>
              </a:rPr>
              <a:t>to </a:t>
            </a:r>
            <a:r>
              <a:rPr sz="1200" spc="-15" dirty="0">
                <a:latin typeface="Arial"/>
                <a:cs typeface="Arial"/>
              </a:rPr>
              <a:t>center </a:t>
            </a:r>
            <a:r>
              <a:rPr sz="1200" spc="-10" dirty="0">
                <a:latin typeface="Arial"/>
                <a:cs typeface="Arial"/>
              </a:rPr>
              <a:t>or specify an </a:t>
            </a:r>
            <a:r>
              <a:rPr sz="1200" dirty="0">
                <a:latin typeface="Arial"/>
                <a:cs typeface="Arial"/>
              </a:rPr>
              <a:t>x </a:t>
            </a:r>
            <a:r>
              <a:rPr sz="1200" spc="-10" dirty="0">
                <a:latin typeface="Arial"/>
                <a:cs typeface="Arial"/>
              </a:rPr>
              <a:t>or </a:t>
            </a:r>
            <a:r>
              <a:rPr sz="1200" dirty="0">
                <a:latin typeface="Arial"/>
                <a:cs typeface="Arial"/>
              </a:rPr>
              <a:t>y</a:t>
            </a:r>
            <a:r>
              <a:rPr sz="1200" spc="-21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offset.  </a:t>
            </a:r>
            <a:r>
              <a:rPr sz="1200" spc="10" dirty="0">
                <a:latin typeface="Arial"/>
                <a:cs typeface="Arial"/>
              </a:rPr>
              <a:t>OK.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11705" y="2632964"/>
            <a:ext cx="937260" cy="503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235" indent="-344170">
              <a:lnSpc>
                <a:spcPct val="100000"/>
              </a:lnSpc>
              <a:spcBef>
                <a:spcPts val="100"/>
              </a:spcBef>
              <a:buFont typeface="Arial"/>
              <a:buAutoNum type="arabicPeriod" startAt="3"/>
              <a:tabLst>
                <a:tab pos="356235" algn="l"/>
                <a:tab pos="356870" algn="l"/>
              </a:tabLst>
            </a:pPr>
            <a:r>
              <a:rPr sz="1200" b="1" dirty="0">
                <a:latin typeface="Arial"/>
                <a:cs typeface="Arial"/>
              </a:rPr>
              <a:t>C</a:t>
            </a:r>
            <a:r>
              <a:rPr sz="1200" b="1" spc="15" dirty="0">
                <a:latin typeface="Arial"/>
                <a:cs typeface="Arial"/>
              </a:rPr>
              <a:t>ho</a:t>
            </a:r>
            <a:r>
              <a:rPr sz="1200" b="1" spc="10" dirty="0">
                <a:latin typeface="Arial"/>
                <a:cs typeface="Arial"/>
              </a:rPr>
              <a:t>os</a:t>
            </a:r>
            <a:r>
              <a:rPr sz="1200" b="1" spc="-5" dirty="0">
                <a:latin typeface="Arial"/>
                <a:cs typeface="Arial"/>
              </a:rPr>
              <a:t>e</a:t>
            </a:r>
            <a:endParaRPr sz="1200">
              <a:latin typeface="Arial"/>
              <a:cs typeface="Arial"/>
            </a:endParaRPr>
          </a:p>
          <a:p>
            <a:pPr marL="356235" indent="-344170">
              <a:lnSpc>
                <a:spcPct val="100000"/>
              </a:lnSpc>
              <a:spcBef>
                <a:spcPts val="880"/>
              </a:spcBef>
              <a:buFont typeface="Arial"/>
              <a:buAutoNum type="arabicPeriod" startAt="3"/>
              <a:tabLst>
                <a:tab pos="356235" algn="l"/>
                <a:tab pos="356870" algn="l"/>
              </a:tabLst>
            </a:pPr>
            <a:r>
              <a:rPr sz="1200" b="1" dirty="0">
                <a:latin typeface="Arial"/>
                <a:cs typeface="Arial"/>
              </a:rPr>
              <a:t>C</a:t>
            </a:r>
            <a:r>
              <a:rPr sz="1200" b="1" spc="15" dirty="0">
                <a:latin typeface="Arial"/>
                <a:cs typeface="Arial"/>
              </a:rPr>
              <a:t>ho</a:t>
            </a:r>
            <a:r>
              <a:rPr sz="1200" b="1" spc="10" dirty="0">
                <a:latin typeface="Arial"/>
                <a:cs typeface="Arial"/>
              </a:rPr>
              <a:t>os</a:t>
            </a:r>
            <a:r>
              <a:rPr sz="1200" b="1" spc="-5" dirty="0">
                <a:latin typeface="Arial"/>
                <a:cs typeface="Arial"/>
              </a:rPr>
              <a:t>e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11705" y="3428491"/>
            <a:ext cx="937260" cy="1122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235" indent="-344170">
              <a:lnSpc>
                <a:spcPct val="100000"/>
              </a:lnSpc>
              <a:spcBef>
                <a:spcPts val="100"/>
              </a:spcBef>
              <a:buFont typeface="Arial"/>
              <a:buAutoNum type="arabicPeriod" startAt="5"/>
              <a:tabLst>
                <a:tab pos="356235" algn="l"/>
                <a:tab pos="356870" algn="l"/>
              </a:tabLst>
            </a:pPr>
            <a:r>
              <a:rPr sz="1200" b="1" dirty="0">
                <a:latin typeface="Arial"/>
                <a:cs typeface="Arial"/>
              </a:rPr>
              <a:t>C</a:t>
            </a:r>
            <a:r>
              <a:rPr sz="1200" b="1" spc="15" dirty="0">
                <a:latin typeface="Arial"/>
                <a:cs typeface="Arial"/>
              </a:rPr>
              <a:t>ho</a:t>
            </a:r>
            <a:r>
              <a:rPr sz="1200" b="1" spc="10" dirty="0">
                <a:latin typeface="Arial"/>
                <a:cs typeface="Arial"/>
              </a:rPr>
              <a:t>os</a:t>
            </a:r>
            <a:r>
              <a:rPr sz="1200" b="1" spc="-5" dirty="0">
                <a:latin typeface="Arial"/>
                <a:cs typeface="Arial"/>
              </a:rPr>
              <a:t>e</a:t>
            </a:r>
            <a:endParaRPr sz="1200">
              <a:latin typeface="Arial"/>
              <a:cs typeface="Arial"/>
            </a:endParaRPr>
          </a:p>
          <a:p>
            <a:pPr marL="356235" indent="-344170">
              <a:lnSpc>
                <a:spcPct val="100000"/>
              </a:lnSpc>
              <a:spcBef>
                <a:spcPts val="960"/>
              </a:spcBef>
              <a:buFont typeface="Arial"/>
              <a:buAutoNum type="arabicPeriod" startAt="5"/>
              <a:tabLst>
                <a:tab pos="356235" algn="l"/>
                <a:tab pos="356870" algn="l"/>
              </a:tabLst>
            </a:pPr>
            <a:r>
              <a:rPr sz="1200" b="1" dirty="0">
                <a:latin typeface="Arial"/>
                <a:cs typeface="Arial"/>
              </a:rPr>
              <a:t>C</a:t>
            </a:r>
            <a:r>
              <a:rPr sz="1200" b="1" spc="15" dirty="0">
                <a:latin typeface="Arial"/>
                <a:cs typeface="Arial"/>
              </a:rPr>
              <a:t>ho</a:t>
            </a:r>
            <a:r>
              <a:rPr sz="1200" b="1" spc="10" dirty="0">
                <a:latin typeface="Arial"/>
                <a:cs typeface="Arial"/>
              </a:rPr>
              <a:t>os</a:t>
            </a:r>
            <a:r>
              <a:rPr sz="1200" b="1" spc="-5" dirty="0">
                <a:latin typeface="Arial"/>
                <a:cs typeface="Arial"/>
              </a:rPr>
              <a:t>e</a:t>
            </a:r>
            <a:endParaRPr sz="1200">
              <a:latin typeface="Arial"/>
              <a:cs typeface="Arial"/>
            </a:endParaRPr>
          </a:p>
          <a:p>
            <a:pPr marL="356235" indent="-344170">
              <a:lnSpc>
                <a:spcPct val="100000"/>
              </a:lnSpc>
              <a:spcBef>
                <a:spcPts val="960"/>
              </a:spcBef>
              <a:buFont typeface="Arial"/>
              <a:buAutoNum type="arabicPeriod" startAt="5"/>
              <a:tabLst>
                <a:tab pos="356235" algn="l"/>
                <a:tab pos="356870" algn="l"/>
              </a:tabLst>
            </a:pPr>
            <a:r>
              <a:rPr sz="1200" b="1" dirty="0">
                <a:latin typeface="Arial"/>
                <a:cs typeface="Arial"/>
              </a:rPr>
              <a:t>C</a:t>
            </a:r>
            <a:r>
              <a:rPr sz="1200" b="1" spc="15" dirty="0">
                <a:latin typeface="Arial"/>
                <a:cs typeface="Arial"/>
              </a:rPr>
              <a:t>ho</a:t>
            </a:r>
            <a:r>
              <a:rPr sz="1200" b="1" spc="10" dirty="0">
                <a:latin typeface="Arial"/>
                <a:cs typeface="Arial"/>
              </a:rPr>
              <a:t>os</a:t>
            </a:r>
            <a:r>
              <a:rPr sz="1200" b="1" spc="-5" dirty="0">
                <a:latin typeface="Arial"/>
                <a:cs typeface="Arial"/>
              </a:rPr>
              <a:t>e</a:t>
            </a:r>
            <a:endParaRPr sz="1200">
              <a:latin typeface="Arial"/>
              <a:cs typeface="Arial"/>
            </a:endParaRPr>
          </a:p>
          <a:p>
            <a:pPr marL="356235" indent="-344170">
              <a:lnSpc>
                <a:spcPct val="100000"/>
              </a:lnSpc>
              <a:spcBef>
                <a:spcPts val="955"/>
              </a:spcBef>
              <a:buFont typeface="Arial"/>
              <a:buAutoNum type="arabicPeriod" startAt="5"/>
              <a:tabLst>
                <a:tab pos="356235" algn="l"/>
                <a:tab pos="356870" algn="l"/>
              </a:tabLst>
            </a:pPr>
            <a:r>
              <a:rPr sz="1200" b="1" spc="-15" dirty="0">
                <a:latin typeface="Arial"/>
                <a:cs typeface="Arial"/>
              </a:rPr>
              <a:t>Click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7053" y="606806"/>
            <a:ext cx="19564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1.13 </a:t>
            </a:r>
            <a:r>
              <a:rPr sz="1800" b="1" dirty="0">
                <a:latin typeface="Arial"/>
                <a:cs typeface="Arial"/>
              </a:rPr>
              <a:t>On-Line</a:t>
            </a:r>
            <a:r>
              <a:rPr sz="1800" b="1" spc="-7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Help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479291" y="2010155"/>
            <a:ext cx="295656" cy="2095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638584" y="1382523"/>
            <a:ext cx="2799080" cy="2143125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354965" indent="-342900">
              <a:lnSpc>
                <a:spcPct val="100000"/>
              </a:lnSpc>
              <a:spcBef>
                <a:spcPts val="74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200" spc="-5" dirty="0">
                <a:latin typeface="Arial"/>
                <a:cs typeface="Arial"/>
              </a:rPr>
              <a:t>Choose Help, AutoCAD </a:t>
            </a:r>
            <a:r>
              <a:rPr sz="1200" spc="-10" dirty="0">
                <a:latin typeface="Arial"/>
                <a:cs typeface="Arial"/>
              </a:rPr>
              <a:t>Help.</a:t>
            </a:r>
            <a:endParaRPr sz="1200">
              <a:latin typeface="Arial"/>
              <a:cs typeface="Arial"/>
            </a:endParaRPr>
          </a:p>
          <a:p>
            <a:pPr marL="821690">
              <a:lnSpc>
                <a:spcPct val="100000"/>
              </a:lnSpc>
              <a:spcBef>
                <a:spcPts val="640"/>
              </a:spcBef>
            </a:pPr>
            <a:r>
              <a:rPr sz="1200" spc="-5" dirty="0">
                <a:latin typeface="Arial"/>
                <a:cs typeface="Arial"/>
              </a:rPr>
              <a:t>or</a:t>
            </a:r>
            <a:endParaRPr sz="1200">
              <a:latin typeface="Arial"/>
              <a:cs typeface="Arial"/>
            </a:endParaRPr>
          </a:p>
          <a:p>
            <a:pPr marL="354965" marR="1045844" indent="-354965">
              <a:lnSpc>
                <a:spcPct val="144600"/>
              </a:lnSpc>
              <a:spcBef>
                <a:spcPts val="10"/>
              </a:spcBef>
              <a:buAutoNum type="arabicPeriod" startAt="2"/>
              <a:tabLst>
                <a:tab pos="354965" algn="l"/>
                <a:tab pos="355600" algn="l"/>
                <a:tab pos="812800" algn="l"/>
              </a:tabLst>
            </a:pPr>
            <a:r>
              <a:rPr sz="1200" spc="-5" dirty="0">
                <a:latin typeface="Arial"/>
                <a:cs typeface="Arial"/>
              </a:rPr>
              <a:t>Click	the Help</a:t>
            </a:r>
            <a:r>
              <a:rPr sz="1200" spc="-7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icon.  or</a:t>
            </a:r>
            <a:endParaRPr sz="1200">
              <a:latin typeface="Arial"/>
              <a:cs typeface="Arial"/>
            </a:endParaRPr>
          </a:p>
          <a:p>
            <a:pPr marL="355600" marR="5080" indent="-343535">
              <a:lnSpc>
                <a:spcPct val="144600"/>
              </a:lnSpc>
              <a:spcBef>
                <a:spcPts val="5"/>
              </a:spcBef>
              <a:buAutoNum type="arabicPeriod" startAt="2"/>
              <a:tabLst>
                <a:tab pos="354965" algn="l"/>
                <a:tab pos="355600" algn="l"/>
              </a:tabLst>
            </a:pPr>
            <a:r>
              <a:rPr sz="1200" dirty="0">
                <a:latin typeface="Arial"/>
                <a:cs typeface="Arial"/>
              </a:rPr>
              <a:t>Type </a:t>
            </a:r>
            <a:r>
              <a:rPr sz="1200" spc="-5" dirty="0">
                <a:latin typeface="Arial"/>
                <a:cs typeface="Arial"/>
              </a:rPr>
              <a:t>HELP </a:t>
            </a:r>
            <a:r>
              <a:rPr sz="1200" dirty="0">
                <a:latin typeface="Arial"/>
                <a:cs typeface="Arial"/>
              </a:rPr>
              <a:t>at </a:t>
            </a:r>
            <a:r>
              <a:rPr sz="1200" spc="-5" dirty="0">
                <a:latin typeface="Arial"/>
                <a:cs typeface="Arial"/>
              </a:rPr>
              <a:t>the command prompt  Command: </a:t>
            </a:r>
            <a:r>
              <a:rPr sz="1200" b="1" spc="-5" dirty="0">
                <a:latin typeface="Arial"/>
                <a:cs typeface="Arial"/>
              </a:rPr>
              <a:t>HELP</a:t>
            </a:r>
            <a:endParaRPr sz="1200">
              <a:latin typeface="Arial"/>
              <a:cs typeface="Arial"/>
            </a:endParaRPr>
          </a:p>
          <a:p>
            <a:pPr marL="812800">
              <a:lnSpc>
                <a:spcPct val="100000"/>
              </a:lnSpc>
              <a:spcBef>
                <a:spcPts val="645"/>
              </a:spcBef>
            </a:pPr>
            <a:r>
              <a:rPr sz="1200" spc="-5" dirty="0">
                <a:latin typeface="Arial"/>
                <a:cs typeface="Arial"/>
              </a:rPr>
              <a:t>or</a:t>
            </a:r>
            <a:endParaRPr sz="1200">
              <a:latin typeface="Arial"/>
              <a:cs typeface="Arial"/>
            </a:endParaRPr>
          </a:p>
          <a:p>
            <a:pPr marL="354965" indent="-342900">
              <a:lnSpc>
                <a:spcPct val="100000"/>
              </a:lnSpc>
              <a:spcBef>
                <a:spcPts val="645"/>
              </a:spcBef>
              <a:buAutoNum type="arabicPeriod" startAt="4"/>
              <a:tabLst>
                <a:tab pos="354965" algn="l"/>
                <a:tab pos="355600" algn="l"/>
              </a:tabLst>
            </a:pPr>
            <a:r>
              <a:rPr sz="1200" dirty="0">
                <a:latin typeface="Arial"/>
                <a:cs typeface="Arial"/>
              </a:rPr>
              <a:t>Press </a:t>
            </a:r>
            <a:r>
              <a:rPr sz="1200" b="1" dirty="0">
                <a:latin typeface="Arial"/>
                <a:cs typeface="Arial"/>
              </a:rPr>
              <a:t>Function </a:t>
            </a:r>
            <a:r>
              <a:rPr sz="1200" b="1" spc="-5" dirty="0">
                <a:latin typeface="Arial"/>
                <a:cs typeface="Arial"/>
              </a:rPr>
              <a:t>Key</a:t>
            </a:r>
            <a:r>
              <a:rPr sz="1200" b="1" spc="-15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F1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536953" y="3854958"/>
            <a:ext cx="5599938" cy="42001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7053" y="674623"/>
            <a:ext cx="10934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5.1</a:t>
            </a:r>
            <a:r>
              <a:rPr sz="1800" b="1" spc="-7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ZOOM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24253" y="1411478"/>
            <a:ext cx="50590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Increases or decreases </a:t>
            </a:r>
            <a:r>
              <a:rPr sz="1200" dirty="0">
                <a:latin typeface="Arial"/>
                <a:cs typeface="Arial"/>
              </a:rPr>
              <a:t>the </a:t>
            </a:r>
            <a:r>
              <a:rPr sz="1200" spc="-5" dirty="0">
                <a:latin typeface="Arial"/>
                <a:cs typeface="Arial"/>
              </a:rPr>
              <a:t>apparent size </a:t>
            </a:r>
            <a:r>
              <a:rPr sz="1200" dirty="0">
                <a:latin typeface="Arial"/>
                <a:cs typeface="Arial"/>
              </a:rPr>
              <a:t>of </a:t>
            </a:r>
            <a:r>
              <a:rPr sz="1200" spc="-5" dirty="0">
                <a:latin typeface="Arial"/>
                <a:cs typeface="Arial"/>
              </a:rPr>
              <a:t>objects </a:t>
            </a:r>
            <a:r>
              <a:rPr sz="1200" spc="-10" dirty="0">
                <a:latin typeface="Arial"/>
                <a:cs typeface="Arial"/>
              </a:rPr>
              <a:t>in </a:t>
            </a:r>
            <a:r>
              <a:rPr sz="1200" dirty="0">
                <a:latin typeface="Arial"/>
                <a:cs typeface="Arial"/>
              </a:rPr>
              <a:t>the current</a:t>
            </a:r>
            <a:r>
              <a:rPr sz="1200" spc="16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viewport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81514" y="1675892"/>
            <a:ext cx="10407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69265" algn="l"/>
              </a:tabLst>
            </a:pPr>
            <a:r>
              <a:rPr sz="1200" dirty="0">
                <a:latin typeface="Arial"/>
                <a:cs typeface="Arial"/>
              </a:rPr>
              <a:t>1.	</a:t>
            </a:r>
            <a:r>
              <a:rPr sz="1200" b="1" spc="-5" dirty="0">
                <a:latin typeface="Arial"/>
                <a:cs typeface="Arial"/>
              </a:rPr>
              <a:t>Choose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402336" y="2130753"/>
            <a:ext cx="1813034" cy="3988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353023" y="1592834"/>
            <a:ext cx="2364740" cy="1880235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sz="1200" spc="-5" dirty="0">
                <a:latin typeface="Arial"/>
                <a:cs typeface="Arial"/>
              </a:rPr>
              <a:t>View, Zoom.</a:t>
            </a:r>
            <a:endParaRPr sz="12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650"/>
              </a:spcBef>
            </a:pPr>
            <a:r>
              <a:rPr sz="1200" b="1" spc="-5" dirty="0">
                <a:latin typeface="Arial"/>
                <a:cs typeface="Arial"/>
              </a:rPr>
              <a:t>or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35"/>
              </a:spcBef>
            </a:pPr>
            <a:r>
              <a:rPr sz="1200" spc="-5" dirty="0">
                <a:latin typeface="Arial"/>
                <a:cs typeface="Arial"/>
              </a:rPr>
              <a:t>a Zoom</a:t>
            </a:r>
            <a:r>
              <a:rPr sz="120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icon.</a:t>
            </a:r>
            <a:endParaRPr sz="12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655"/>
              </a:spcBef>
            </a:pPr>
            <a:r>
              <a:rPr sz="1200" b="1" spc="-5" dirty="0">
                <a:latin typeface="Arial"/>
                <a:cs typeface="Arial"/>
              </a:rPr>
              <a:t>or</a:t>
            </a:r>
            <a:endParaRPr sz="1200">
              <a:latin typeface="Arial"/>
              <a:cs typeface="Arial"/>
            </a:endParaRPr>
          </a:p>
          <a:p>
            <a:pPr marL="12700" marR="193040" indent="-635">
              <a:lnSpc>
                <a:spcPts val="2090"/>
              </a:lnSpc>
              <a:spcBef>
                <a:spcPts val="165"/>
              </a:spcBef>
            </a:pPr>
            <a:r>
              <a:rPr sz="1200" spc="-5" dirty="0">
                <a:latin typeface="Arial"/>
                <a:cs typeface="Arial"/>
              </a:rPr>
              <a:t>ZOOM at the command prompt.  Command: </a:t>
            </a:r>
            <a:r>
              <a:rPr sz="1200" b="1" spc="-5" dirty="0">
                <a:latin typeface="Arial"/>
                <a:cs typeface="Arial"/>
              </a:rPr>
              <a:t>Zoom </a:t>
            </a:r>
            <a:r>
              <a:rPr sz="1200" spc="-5" dirty="0">
                <a:latin typeface="Arial"/>
                <a:cs typeface="Arial"/>
              </a:rPr>
              <a:t>or </a:t>
            </a:r>
            <a:r>
              <a:rPr sz="1200" b="1" dirty="0">
                <a:latin typeface="Arial"/>
                <a:cs typeface="Arial"/>
              </a:rPr>
              <a:t>Z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sz="1200" spc="-5" dirty="0">
                <a:latin typeface="Arial"/>
                <a:cs typeface="Arial"/>
              </a:rPr>
              <a:t>One of the following zoom </a:t>
            </a:r>
            <a:r>
              <a:rPr sz="1200" spc="-10" dirty="0">
                <a:latin typeface="Arial"/>
                <a:cs typeface="Arial"/>
              </a:rPr>
              <a:t>options: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81514" y="2205481"/>
            <a:ext cx="1530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2.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438654" y="2205481"/>
            <a:ext cx="3898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Click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81514" y="2735071"/>
            <a:ext cx="1530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3.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438654" y="2735071"/>
            <a:ext cx="3810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T</a:t>
            </a:r>
            <a:r>
              <a:rPr sz="1200" b="1" spc="-10" dirty="0">
                <a:latin typeface="Arial"/>
                <a:cs typeface="Arial"/>
              </a:rPr>
              <a:t>y</a:t>
            </a:r>
            <a:r>
              <a:rPr sz="1200" b="1" dirty="0">
                <a:latin typeface="Arial"/>
                <a:cs typeface="Arial"/>
              </a:rPr>
              <a:t>pe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981514" y="3264661"/>
            <a:ext cx="1530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4.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438654" y="3264661"/>
            <a:ext cx="3810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T</a:t>
            </a:r>
            <a:r>
              <a:rPr sz="1200" b="1" spc="-10" dirty="0">
                <a:latin typeface="Arial"/>
                <a:cs typeface="Arial"/>
              </a:rPr>
              <a:t>y</a:t>
            </a:r>
            <a:r>
              <a:rPr sz="1200" b="1" dirty="0">
                <a:latin typeface="Arial"/>
                <a:cs typeface="Arial"/>
              </a:rPr>
              <a:t>pe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295653" y="3769105"/>
            <a:ext cx="25761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The following are basic zoom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options: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295653" y="4021328"/>
            <a:ext cx="22097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All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438714" y="4021328"/>
            <a:ext cx="3668395" cy="132016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768985">
              <a:lnSpc>
                <a:spcPts val="1400"/>
              </a:lnSpc>
              <a:spcBef>
                <a:spcPts val="180"/>
              </a:spcBef>
            </a:pPr>
            <a:r>
              <a:rPr sz="1200" spc="-5" dirty="0">
                <a:latin typeface="Arial"/>
                <a:cs typeface="Arial"/>
              </a:rPr>
              <a:t>Places entire drawing (all visible layers) </a:t>
            </a:r>
            <a:r>
              <a:rPr sz="1200" spc="-10" dirty="0">
                <a:latin typeface="Arial"/>
                <a:cs typeface="Arial"/>
              </a:rPr>
              <a:t>on  </a:t>
            </a:r>
            <a:r>
              <a:rPr sz="1200" spc="-5" dirty="0">
                <a:latin typeface="Arial"/>
                <a:cs typeface="Arial"/>
              </a:rPr>
              <a:t>display at once. Forces a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regeneration.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ts val="1989"/>
              </a:lnSpc>
              <a:spcBef>
                <a:spcPts val="110"/>
              </a:spcBef>
            </a:pPr>
            <a:r>
              <a:rPr sz="1200" spc="-5" dirty="0">
                <a:latin typeface="Arial"/>
                <a:cs typeface="Arial"/>
              </a:rPr>
              <a:t>Displays current drawing content as large as </a:t>
            </a:r>
            <a:r>
              <a:rPr sz="1200" spc="-10" dirty="0">
                <a:latin typeface="Arial"/>
                <a:cs typeface="Arial"/>
              </a:rPr>
              <a:t>possible.  </a:t>
            </a:r>
            <a:r>
              <a:rPr sz="1200" spc="-5" dirty="0">
                <a:latin typeface="Arial"/>
                <a:cs typeface="Arial"/>
              </a:rPr>
              <a:t>Restores previous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view.</a:t>
            </a:r>
            <a:endParaRPr sz="1200">
              <a:latin typeface="Arial"/>
              <a:cs typeface="Arial"/>
            </a:endParaRPr>
          </a:p>
          <a:p>
            <a:pPr marL="12700" marR="105410" indent="-635">
              <a:lnSpc>
                <a:spcPts val="1400"/>
              </a:lnSpc>
              <a:spcBef>
                <a:spcPts val="459"/>
              </a:spcBef>
            </a:pPr>
            <a:r>
              <a:rPr sz="1200" spc="-5" dirty="0">
                <a:latin typeface="Arial"/>
                <a:cs typeface="Arial"/>
              </a:rPr>
              <a:t>Designates rectangular area to be drawn as large </a:t>
            </a:r>
            <a:r>
              <a:rPr sz="1200" spc="-10" dirty="0">
                <a:latin typeface="Arial"/>
                <a:cs typeface="Arial"/>
              </a:rPr>
              <a:t>as  possible.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295653" y="4381754"/>
            <a:ext cx="668655" cy="7816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77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Extents  Previous  Window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295653" y="5491987"/>
            <a:ext cx="745490" cy="103314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37800"/>
              </a:lnSpc>
              <a:spcBef>
                <a:spcPts val="95"/>
              </a:spcBef>
            </a:pPr>
            <a:r>
              <a:rPr sz="1200" b="1" spc="-10" dirty="0">
                <a:latin typeface="Arial"/>
                <a:cs typeface="Arial"/>
              </a:rPr>
              <a:t>Number  </a:t>
            </a:r>
            <a:r>
              <a:rPr sz="1200" b="1" spc="-5" dirty="0">
                <a:latin typeface="Arial"/>
                <a:cs typeface="Arial"/>
              </a:rPr>
              <a:t>Number</a:t>
            </a:r>
            <a:r>
              <a:rPr sz="1200" b="1" spc="-8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X  </a:t>
            </a:r>
            <a:r>
              <a:rPr sz="1200" b="1" spc="-10" dirty="0">
                <a:latin typeface="Arial"/>
                <a:cs typeface="Arial"/>
              </a:rPr>
              <a:t>Center  </a:t>
            </a:r>
            <a:r>
              <a:rPr sz="1200" b="1" spc="-5" dirty="0">
                <a:latin typeface="Arial"/>
                <a:cs typeface="Arial"/>
              </a:rPr>
              <a:t>Dynamic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438714" y="5491987"/>
            <a:ext cx="3405504" cy="13887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37700"/>
              </a:lnSpc>
              <a:spcBef>
                <a:spcPts val="95"/>
              </a:spcBef>
            </a:pPr>
            <a:r>
              <a:rPr sz="1200" spc="-5" dirty="0">
                <a:latin typeface="Arial"/>
                <a:cs typeface="Arial"/>
              </a:rPr>
              <a:t>Magnification relative to ZOOM </a:t>
            </a:r>
            <a:r>
              <a:rPr sz="1200" spc="-10" dirty="0">
                <a:latin typeface="Arial"/>
                <a:cs typeface="Arial"/>
              </a:rPr>
              <a:t>All display  </a:t>
            </a:r>
            <a:r>
              <a:rPr sz="1200" spc="-5" dirty="0">
                <a:latin typeface="Arial"/>
                <a:cs typeface="Arial"/>
              </a:rPr>
              <a:t>Magnification relative to current display (1X)  Specifies center point and new display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height.</a:t>
            </a:r>
            <a:endParaRPr sz="1200">
              <a:latin typeface="Arial"/>
              <a:cs typeface="Arial"/>
            </a:endParaRPr>
          </a:p>
          <a:p>
            <a:pPr marL="12700" marR="5080" indent="-635">
              <a:lnSpc>
                <a:spcPct val="97300"/>
              </a:lnSpc>
              <a:spcBef>
                <a:spcPts val="585"/>
              </a:spcBef>
            </a:pPr>
            <a:r>
              <a:rPr sz="1200" spc="-5" dirty="0">
                <a:latin typeface="Arial"/>
                <a:cs typeface="Arial"/>
              </a:rPr>
              <a:t>Permits you to pan a box representing the </a:t>
            </a:r>
            <a:r>
              <a:rPr sz="1200" spc="-10" dirty="0">
                <a:latin typeface="Arial"/>
                <a:cs typeface="Arial"/>
              </a:rPr>
              <a:t>viewing  </a:t>
            </a:r>
            <a:r>
              <a:rPr sz="1200" spc="-5" dirty="0">
                <a:latin typeface="Arial"/>
                <a:cs typeface="Arial"/>
              </a:rPr>
              <a:t>screen around the entire generated portion of the  drawing and enlarge or shrink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it.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67053" y="6961885"/>
            <a:ext cx="5547360" cy="7302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5" dirty="0">
                <a:latin typeface="Arial"/>
                <a:cs typeface="Arial"/>
              </a:rPr>
              <a:t>TIPS:</a:t>
            </a:r>
            <a:endParaRPr sz="1400">
              <a:latin typeface="Arial"/>
              <a:cs typeface="Arial"/>
            </a:endParaRPr>
          </a:p>
          <a:p>
            <a:pPr marL="469900" marR="5080">
              <a:lnSpc>
                <a:spcPct val="104200"/>
              </a:lnSpc>
              <a:spcBef>
                <a:spcPts val="875"/>
              </a:spcBef>
            </a:pPr>
            <a:r>
              <a:rPr sz="1200" spc="-5" dirty="0">
                <a:latin typeface="Arial"/>
                <a:cs typeface="Arial"/>
              </a:rPr>
              <a:t>-While in the ZOOM command, click with the right mouse button to see the  menu to the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right.</a:t>
            </a:r>
            <a:endParaRPr sz="12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451853" y="7150607"/>
            <a:ext cx="749046" cy="18303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95653" y="721106"/>
            <a:ext cx="3024505" cy="10864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2.2 </a:t>
            </a:r>
            <a:r>
              <a:rPr sz="1800" b="1" dirty="0">
                <a:latin typeface="Arial"/>
                <a:cs typeface="Arial"/>
              </a:rPr>
              <a:t>Creating </a:t>
            </a:r>
            <a:r>
              <a:rPr sz="1800" b="1" spc="-5" dirty="0">
                <a:latin typeface="Arial"/>
                <a:cs typeface="Arial"/>
              </a:rPr>
              <a:t>a </a:t>
            </a:r>
            <a:r>
              <a:rPr sz="1800" b="1" dirty="0">
                <a:latin typeface="Arial"/>
                <a:cs typeface="Arial"/>
              </a:rPr>
              <a:t>New</a:t>
            </a:r>
            <a:r>
              <a:rPr sz="1800" b="1" spc="-9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Drawing</a:t>
            </a:r>
            <a:endParaRPr sz="1800">
              <a:latin typeface="Arial"/>
              <a:cs typeface="Arial"/>
            </a:endParaRPr>
          </a:p>
          <a:p>
            <a:pPr marL="241300">
              <a:lnSpc>
                <a:spcPct val="100000"/>
              </a:lnSpc>
              <a:spcBef>
                <a:spcPts val="1330"/>
              </a:spcBef>
            </a:pPr>
            <a:r>
              <a:rPr sz="1400" b="1" spc="-5" dirty="0">
                <a:latin typeface="Arial"/>
                <a:cs typeface="Arial"/>
              </a:rPr>
              <a:t>NEW</a:t>
            </a:r>
            <a:r>
              <a:rPr sz="1400" b="1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Command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500">
              <a:latin typeface="Arial"/>
              <a:cs typeface="Arial"/>
            </a:endParaRPr>
          </a:p>
          <a:p>
            <a:pPr marL="241300">
              <a:lnSpc>
                <a:spcPct val="100000"/>
              </a:lnSpc>
            </a:pPr>
            <a:r>
              <a:rPr sz="1200" i="1" spc="-5" dirty="0">
                <a:latin typeface="Arial"/>
                <a:cs typeface="Arial"/>
              </a:rPr>
              <a:t>Creates a new drawing</a:t>
            </a:r>
            <a:r>
              <a:rPr sz="1200" i="1" dirty="0">
                <a:latin typeface="Arial"/>
                <a:cs typeface="Arial"/>
              </a:rPr>
              <a:t> </a:t>
            </a:r>
            <a:r>
              <a:rPr sz="1200" i="1" spc="-5" dirty="0">
                <a:latin typeface="Arial"/>
                <a:cs typeface="Arial"/>
              </a:rPr>
              <a:t>file.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81514" y="2024126"/>
            <a:ext cx="10407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69265" algn="l"/>
              </a:tabLst>
            </a:pPr>
            <a:r>
              <a:rPr sz="1200" dirty="0">
                <a:latin typeface="Arial"/>
                <a:cs typeface="Arial"/>
              </a:rPr>
              <a:t>1.	</a:t>
            </a:r>
            <a:r>
              <a:rPr sz="1200" b="1" spc="-5" dirty="0">
                <a:latin typeface="Arial"/>
                <a:cs typeface="Arial"/>
              </a:rPr>
              <a:t>Choose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53038" y="1941829"/>
            <a:ext cx="3142615" cy="2938780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sz="1200" spc="-5" dirty="0">
                <a:latin typeface="Arial"/>
                <a:cs typeface="Arial"/>
              </a:rPr>
              <a:t>File, </a:t>
            </a:r>
            <a:r>
              <a:rPr sz="1200" spc="-10" dirty="0">
                <a:latin typeface="Arial"/>
                <a:cs typeface="Arial"/>
              </a:rPr>
              <a:t>New.</a:t>
            </a:r>
            <a:endParaRPr sz="12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650"/>
              </a:spcBef>
            </a:pPr>
            <a:r>
              <a:rPr sz="1200" b="1" spc="-5" dirty="0">
                <a:latin typeface="Arial"/>
                <a:cs typeface="Arial"/>
              </a:rPr>
              <a:t>or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1200" spc="-5" dirty="0">
                <a:latin typeface="Arial"/>
                <a:cs typeface="Arial"/>
              </a:rPr>
              <a:t>CTRL </a:t>
            </a:r>
            <a:r>
              <a:rPr sz="1200" dirty="0">
                <a:latin typeface="Arial"/>
                <a:cs typeface="Arial"/>
              </a:rPr>
              <a:t>+ </a:t>
            </a:r>
            <a:r>
              <a:rPr sz="1200" spc="-5" dirty="0">
                <a:latin typeface="Arial"/>
                <a:cs typeface="Arial"/>
              </a:rPr>
              <a:t>N</a:t>
            </a:r>
            <a:endParaRPr sz="12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650"/>
              </a:spcBef>
            </a:pPr>
            <a:r>
              <a:rPr sz="1200" b="1" spc="-5" dirty="0">
                <a:latin typeface="Arial"/>
                <a:cs typeface="Arial"/>
              </a:rPr>
              <a:t>or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1200" spc="-5" dirty="0">
                <a:latin typeface="Arial"/>
                <a:cs typeface="Arial"/>
              </a:rPr>
              <a:t>the New</a:t>
            </a:r>
            <a:r>
              <a:rPr sz="120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icon.</a:t>
            </a:r>
            <a:endParaRPr sz="12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650"/>
              </a:spcBef>
            </a:pPr>
            <a:r>
              <a:rPr sz="1200" b="1" spc="-5" dirty="0">
                <a:latin typeface="Arial"/>
                <a:cs typeface="Arial"/>
              </a:rPr>
              <a:t>or</a:t>
            </a:r>
            <a:endParaRPr sz="1200">
              <a:latin typeface="Arial"/>
              <a:cs typeface="Arial"/>
            </a:endParaRPr>
          </a:p>
          <a:p>
            <a:pPr marL="12700" marR="1038225" indent="-635">
              <a:lnSpc>
                <a:spcPct val="144600"/>
              </a:lnSpc>
            </a:pPr>
            <a:r>
              <a:rPr sz="1200" spc="-5" dirty="0">
                <a:latin typeface="Arial"/>
                <a:cs typeface="Arial"/>
              </a:rPr>
              <a:t>NEW at the Command prompt.  Command: </a:t>
            </a:r>
            <a:r>
              <a:rPr sz="1200" b="1" spc="-5" dirty="0">
                <a:latin typeface="Arial"/>
                <a:cs typeface="Arial"/>
              </a:rPr>
              <a:t>NEW</a:t>
            </a:r>
            <a:endParaRPr sz="1200">
              <a:latin typeface="Arial"/>
              <a:cs typeface="Arial"/>
            </a:endParaRPr>
          </a:p>
          <a:p>
            <a:pPr marL="12700" marR="5080" indent="-635">
              <a:lnSpc>
                <a:spcPct val="144600"/>
              </a:lnSpc>
              <a:spcBef>
                <a:spcPts val="5"/>
              </a:spcBef>
            </a:pPr>
            <a:r>
              <a:rPr sz="1200" spc="-5" dirty="0">
                <a:latin typeface="Arial"/>
                <a:cs typeface="Arial"/>
              </a:rPr>
              <a:t>One of the options for creating a new </a:t>
            </a:r>
            <a:r>
              <a:rPr sz="1200" spc="-10" dirty="0">
                <a:latin typeface="Arial"/>
                <a:cs typeface="Arial"/>
              </a:rPr>
              <a:t>drawing.  </a:t>
            </a:r>
            <a:r>
              <a:rPr sz="1200" spc="-5" dirty="0">
                <a:latin typeface="Arial"/>
                <a:cs typeface="Arial"/>
              </a:rPr>
              <a:t>The </a:t>
            </a:r>
            <a:r>
              <a:rPr sz="1200" dirty="0">
                <a:latin typeface="Arial"/>
                <a:cs typeface="Arial"/>
              </a:rPr>
              <a:t>OK button.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sz="1200" spc="-5" dirty="0">
                <a:latin typeface="Arial"/>
                <a:cs typeface="Arial"/>
              </a:rPr>
              <a:t>the drawing as another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name.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81514" y="2553716"/>
            <a:ext cx="1530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2.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438654" y="2553716"/>
            <a:ext cx="4400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Arial"/>
                <a:cs typeface="Arial"/>
              </a:rPr>
              <a:t>Press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81514" y="3083306"/>
            <a:ext cx="1530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3.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438654" y="3083306"/>
            <a:ext cx="3898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Click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81514" y="3612896"/>
            <a:ext cx="1524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4.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438684" y="3612896"/>
            <a:ext cx="3816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T</a:t>
            </a:r>
            <a:r>
              <a:rPr sz="1200" b="1" spc="-10" dirty="0">
                <a:latin typeface="Arial"/>
                <a:cs typeface="Arial"/>
              </a:rPr>
              <a:t>y</a:t>
            </a:r>
            <a:r>
              <a:rPr sz="1200" b="1" dirty="0">
                <a:latin typeface="Arial"/>
                <a:cs typeface="Arial"/>
              </a:rPr>
              <a:t>pe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981514" y="4060951"/>
            <a:ext cx="153035" cy="819785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40"/>
              </a:spcBef>
            </a:pPr>
            <a:r>
              <a:rPr sz="1200" dirty="0">
                <a:latin typeface="Arial"/>
                <a:cs typeface="Arial"/>
              </a:rPr>
              <a:t>5.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sz="1200" dirty="0">
                <a:latin typeface="Arial"/>
                <a:cs typeface="Arial"/>
              </a:rPr>
              <a:t>6.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sz="1200" dirty="0">
                <a:latin typeface="Arial"/>
                <a:cs typeface="Arial"/>
              </a:rPr>
              <a:t>7.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438654" y="4060951"/>
            <a:ext cx="583565" cy="8197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44800"/>
              </a:lnSpc>
              <a:spcBef>
                <a:spcPts val="95"/>
              </a:spcBef>
            </a:pPr>
            <a:r>
              <a:rPr sz="1200" b="1" spc="-5" dirty="0">
                <a:latin typeface="Arial"/>
                <a:cs typeface="Arial"/>
              </a:rPr>
              <a:t>Choose  </a:t>
            </a:r>
            <a:r>
              <a:rPr sz="1200" b="1" dirty="0">
                <a:latin typeface="Arial"/>
                <a:cs typeface="Arial"/>
              </a:rPr>
              <a:t>Click  </a:t>
            </a:r>
            <a:r>
              <a:rPr sz="1200" b="1" spc="-10" dirty="0">
                <a:latin typeface="Arial"/>
                <a:cs typeface="Arial"/>
              </a:rPr>
              <a:t>Save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007107" y="4997958"/>
            <a:ext cx="4559808" cy="32438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524253" y="8397493"/>
            <a:ext cx="3785870" cy="554355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40"/>
              </a:spcBef>
            </a:pPr>
            <a:r>
              <a:rPr sz="1200" dirty="0">
                <a:latin typeface="Arial"/>
                <a:cs typeface="Arial"/>
              </a:rPr>
              <a:t>TIP: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1200" spc="-5" dirty="0">
                <a:latin typeface="Arial"/>
                <a:cs typeface="Arial"/>
              </a:rPr>
              <a:t>New drawings can also be created from Template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Files.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7053" y="797306"/>
            <a:ext cx="2286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1.11 </a:t>
            </a:r>
            <a:r>
              <a:rPr sz="1800" b="1" dirty="0">
                <a:latin typeface="Arial"/>
                <a:cs typeface="Arial"/>
              </a:rPr>
              <a:t>Undo and</a:t>
            </a:r>
            <a:r>
              <a:rPr sz="1800" b="1" spc="-9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Redo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480053" y="2238755"/>
            <a:ext cx="361950" cy="228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524253" y="1337563"/>
            <a:ext cx="4465320" cy="2143125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40"/>
              </a:spcBef>
            </a:pPr>
            <a:r>
              <a:rPr sz="1200" spc="-5" dirty="0">
                <a:latin typeface="Arial"/>
                <a:cs typeface="Arial"/>
              </a:rPr>
              <a:t>Reverses </a:t>
            </a:r>
            <a:r>
              <a:rPr sz="1200" dirty="0">
                <a:latin typeface="Arial"/>
                <a:cs typeface="Arial"/>
              </a:rPr>
              <a:t>the last action.</a:t>
            </a:r>
            <a:endParaRPr sz="1200">
              <a:latin typeface="Arial"/>
              <a:cs typeface="Arial"/>
            </a:endParaRPr>
          </a:p>
          <a:p>
            <a:pPr marL="469265" marR="2616200" indent="-469265">
              <a:lnSpc>
                <a:spcPts val="2090"/>
              </a:lnSpc>
              <a:spcBef>
                <a:spcPts val="17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1200" spc="-5" dirty="0">
                <a:latin typeface="Arial"/>
                <a:cs typeface="Arial"/>
              </a:rPr>
              <a:t>Choose </a:t>
            </a:r>
            <a:r>
              <a:rPr sz="1200" b="1" spc="-5" dirty="0">
                <a:latin typeface="Arial"/>
                <a:cs typeface="Arial"/>
              </a:rPr>
              <a:t>Edit,</a:t>
            </a:r>
            <a:r>
              <a:rPr sz="1200" b="1" spc="-7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Undo</a:t>
            </a:r>
            <a:r>
              <a:rPr sz="1200" spc="-5" dirty="0">
                <a:latin typeface="Arial"/>
                <a:cs typeface="Arial"/>
              </a:rPr>
              <a:t>.  or</a:t>
            </a:r>
            <a:endParaRPr sz="1200">
              <a:latin typeface="Arial"/>
              <a:cs typeface="Arial"/>
            </a:endParaRPr>
          </a:p>
          <a:p>
            <a:pPr marL="469265" indent="-342900">
              <a:lnSpc>
                <a:spcPct val="100000"/>
              </a:lnSpc>
              <a:spcBef>
                <a:spcPts val="464"/>
              </a:spcBef>
              <a:buAutoNum type="arabicPeriod"/>
              <a:tabLst>
                <a:tab pos="469265" algn="l"/>
                <a:tab pos="469900" algn="l"/>
                <a:tab pos="926465" algn="l"/>
              </a:tabLst>
            </a:pPr>
            <a:r>
              <a:rPr sz="1200" spc="-5" dirty="0">
                <a:latin typeface="Arial"/>
                <a:cs typeface="Arial"/>
              </a:rPr>
              <a:t>Click	the Undo</a:t>
            </a:r>
            <a:r>
              <a:rPr sz="120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icon.</a:t>
            </a:r>
            <a:endParaRPr sz="1200">
              <a:latin typeface="Arial"/>
              <a:cs typeface="Arial"/>
            </a:endParaRPr>
          </a:p>
          <a:p>
            <a:pPr marL="927100">
              <a:lnSpc>
                <a:spcPct val="100000"/>
              </a:lnSpc>
              <a:spcBef>
                <a:spcPts val="645"/>
              </a:spcBef>
            </a:pPr>
            <a:r>
              <a:rPr sz="1200" spc="-5" dirty="0">
                <a:latin typeface="Arial"/>
                <a:cs typeface="Arial"/>
              </a:rPr>
              <a:t>or</a:t>
            </a:r>
            <a:endParaRPr sz="1200">
              <a:latin typeface="Arial"/>
              <a:cs typeface="Arial"/>
            </a:endParaRPr>
          </a:p>
          <a:p>
            <a:pPr marL="469265" indent="-342900">
              <a:lnSpc>
                <a:spcPct val="100000"/>
              </a:lnSpc>
              <a:spcBef>
                <a:spcPts val="645"/>
              </a:spcBef>
              <a:buAutoNum type="arabicPeriod" startAt="3"/>
              <a:tabLst>
                <a:tab pos="469265" algn="l"/>
                <a:tab pos="469900" algn="l"/>
              </a:tabLst>
            </a:pPr>
            <a:r>
              <a:rPr sz="1200" dirty="0">
                <a:latin typeface="Arial"/>
                <a:cs typeface="Arial"/>
              </a:rPr>
              <a:t>Press </a:t>
            </a:r>
            <a:r>
              <a:rPr sz="1200" b="1" spc="-5" dirty="0">
                <a:latin typeface="Arial"/>
                <a:cs typeface="Arial"/>
              </a:rPr>
              <a:t>CTRL </a:t>
            </a:r>
            <a:r>
              <a:rPr sz="1200" b="1" dirty="0">
                <a:latin typeface="Arial"/>
                <a:cs typeface="Arial"/>
              </a:rPr>
              <a:t>+</a:t>
            </a:r>
            <a:r>
              <a:rPr sz="1200" b="1" spc="-13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Z</a:t>
            </a:r>
            <a:r>
              <a:rPr sz="1200" spc="-5" dirty="0"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  <a:p>
            <a:pPr marL="469900" marR="5080" indent="-343535">
              <a:lnSpc>
                <a:spcPct val="144600"/>
              </a:lnSpc>
              <a:spcBef>
                <a:spcPts val="5"/>
              </a:spcBef>
              <a:buAutoNum type="arabicPeriod" startAt="3"/>
              <a:tabLst>
                <a:tab pos="469265" algn="l"/>
                <a:tab pos="469900" algn="l"/>
              </a:tabLst>
            </a:pPr>
            <a:r>
              <a:rPr sz="1200" spc="-5" dirty="0">
                <a:latin typeface="Arial"/>
                <a:cs typeface="Arial"/>
              </a:rPr>
              <a:t>Type U at the command prompt to undo the last command.  Command: </a:t>
            </a:r>
            <a:r>
              <a:rPr sz="1200" b="1" spc="-5" dirty="0">
                <a:latin typeface="Arial"/>
                <a:cs typeface="Arial"/>
              </a:rPr>
              <a:t>U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67053" y="4456429"/>
            <a:ext cx="4185285" cy="655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10" dirty="0">
                <a:latin typeface="Arial"/>
                <a:cs typeface="Arial"/>
              </a:rPr>
              <a:t>Redo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6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</a:pPr>
            <a:r>
              <a:rPr sz="1200" spc="-5" dirty="0">
                <a:latin typeface="Arial"/>
                <a:cs typeface="Arial"/>
              </a:rPr>
              <a:t>Reverses the effects of a single UNDO or U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command.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24253" y="5168138"/>
            <a:ext cx="1524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1.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480053" y="5666232"/>
            <a:ext cx="361950" cy="228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981088" y="5086603"/>
            <a:ext cx="4685665" cy="1613535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40"/>
              </a:spcBef>
            </a:pPr>
            <a:r>
              <a:rPr sz="1200" spc="-5" dirty="0">
                <a:latin typeface="Arial"/>
                <a:cs typeface="Arial"/>
              </a:rPr>
              <a:t>Choose </a:t>
            </a:r>
            <a:r>
              <a:rPr sz="1200" b="1" spc="-5" dirty="0">
                <a:latin typeface="Arial"/>
                <a:cs typeface="Arial"/>
              </a:rPr>
              <a:t>Edit,</a:t>
            </a:r>
            <a:r>
              <a:rPr sz="1200" b="1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Redo</a:t>
            </a:r>
            <a:r>
              <a:rPr sz="1200" spc="-5" dirty="0"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645"/>
              </a:spcBef>
            </a:pPr>
            <a:r>
              <a:rPr sz="1200" spc="-5" dirty="0">
                <a:latin typeface="Arial"/>
                <a:cs typeface="Arial"/>
              </a:rPr>
              <a:t>or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sz="1200" spc="-5" dirty="0">
                <a:latin typeface="Arial"/>
                <a:cs typeface="Arial"/>
              </a:rPr>
              <a:t>Click the Redo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icon.</a:t>
            </a:r>
            <a:endParaRPr sz="12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640"/>
              </a:spcBef>
            </a:pPr>
            <a:r>
              <a:rPr sz="1200" spc="-5" dirty="0">
                <a:latin typeface="Arial"/>
                <a:cs typeface="Arial"/>
              </a:rPr>
              <a:t>or</a:t>
            </a:r>
            <a:endParaRPr sz="1200">
              <a:latin typeface="Arial"/>
              <a:cs typeface="Arial"/>
            </a:endParaRPr>
          </a:p>
          <a:p>
            <a:pPr marL="12700" marR="5080" indent="-635">
              <a:lnSpc>
                <a:spcPct val="144600"/>
              </a:lnSpc>
              <a:spcBef>
                <a:spcPts val="10"/>
              </a:spcBef>
            </a:pPr>
            <a:r>
              <a:rPr sz="1200" spc="-5" dirty="0">
                <a:latin typeface="Arial"/>
                <a:cs typeface="Arial"/>
              </a:rPr>
              <a:t>Type REDO at the command prompt to redo the last undo command.  Command: </a:t>
            </a:r>
            <a:r>
              <a:rPr sz="1200" b="1" spc="-5" dirty="0">
                <a:latin typeface="Arial"/>
                <a:cs typeface="Arial"/>
              </a:rPr>
              <a:t>REDO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24253" y="5697728"/>
            <a:ext cx="1524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2.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524253" y="6227317"/>
            <a:ext cx="1530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3.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524253" y="6675373"/>
            <a:ext cx="5083175" cy="1655445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40"/>
              </a:spcBef>
            </a:pPr>
            <a:r>
              <a:rPr sz="1200" spc="-5" dirty="0">
                <a:latin typeface="Arial"/>
                <a:cs typeface="Arial"/>
              </a:rPr>
              <a:t>TIPS:</a:t>
            </a:r>
            <a:endParaRPr sz="1200">
              <a:latin typeface="Arial"/>
              <a:cs typeface="Arial"/>
            </a:endParaRPr>
          </a:p>
          <a:p>
            <a:pPr marL="12700" marR="5080" algn="just">
              <a:lnSpc>
                <a:spcPct val="104299"/>
              </a:lnSpc>
              <a:spcBef>
                <a:spcPts val="580"/>
              </a:spcBef>
            </a:pPr>
            <a:r>
              <a:rPr sz="1200" b="1" spc="-5" dirty="0">
                <a:latin typeface="Arial"/>
                <a:cs typeface="Arial"/>
              </a:rPr>
              <a:t>-</a:t>
            </a:r>
            <a:r>
              <a:rPr sz="1200" spc="-5" dirty="0">
                <a:latin typeface="Arial"/>
                <a:cs typeface="Arial"/>
              </a:rPr>
              <a:t>UNDO has no effect on some commands and system variables, </a:t>
            </a:r>
            <a:r>
              <a:rPr sz="1200" spc="-10" dirty="0">
                <a:latin typeface="Arial"/>
                <a:cs typeface="Arial"/>
              </a:rPr>
              <a:t>including  </a:t>
            </a:r>
            <a:r>
              <a:rPr sz="1200" spc="-5" dirty="0">
                <a:latin typeface="Arial"/>
                <a:cs typeface="Arial"/>
              </a:rPr>
              <a:t>those that open, close, or save a window or a drawing, display </a:t>
            </a:r>
            <a:r>
              <a:rPr sz="1200" spc="-10" dirty="0">
                <a:latin typeface="Arial"/>
                <a:cs typeface="Arial"/>
              </a:rPr>
              <a:t>information,  </a:t>
            </a:r>
            <a:r>
              <a:rPr sz="1200" spc="-5" dirty="0">
                <a:latin typeface="Arial"/>
                <a:cs typeface="Arial"/>
              </a:rPr>
              <a:t>change the graphics display, regenerate the drawing, or export the </a:t>
            </a:r>
            <a:r>
              <a:rPr sz="1200" spc="-10" dirty="0">
                <a:latin typeface="Arial"/>
                <a:cs typeface="Arial"/>
              </a:rPr>
              <a:t>drawing  </a:t>
            </a:r>
            <a:r>
              <a:rPr sz="1200" spc="-5" dirty="0">
                <a:latin typeface="Arial"/>
                <a:cs typeface="Arial"/>
              </a:rPr>
              <a:t>in a different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format.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5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</a:pPr>
            <a:r>
              <a:rPr sz="1200" spc="-5" dirty="0">
                <a:latin typeface="Arial"/>
                <a:cs typeface="Arial"/>
              </a:rPr>
              <a:t>-REDO must immediately follow the U or UNDO</a:t>
            </a:r>
            <a:r>
              <a:rPr sz="1200" spc="2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command.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88136" y="6830754"/>
            <a:ext cx="384619" cy="5319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7053" y="759206"/>
            <a:ext cx="45015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1.12 </a:t>
            </a:r>
            <a:r>
              <a:rPr sz="1800" b="1" dirty="0">
                <a:latin typeface="Arial"/>
                <a:cs typeface="Arial"/>
              </a:rPr>
              <a:t>Function </a:t>
            </a:r>
            <a:r>
              <a:rPr sz="1800" b="1" spc="-5" dirty="0">
                <a:latin typeface="Arial"/>
                <a:cs typeface="Arial"/>
              </a:rPr>
              <a:t>Keys </a:t>
            </a:r>
            <a:r>
              <a:rPr sz="1800" b="1" dirty="0">
                <a:latin typeface="Arial"/>
                <a:cs typeface="Arial"/>
              </a:rPr>
              <a:t>and </a:t>
            </a:r>
            <a:r>
              <a:rPr sz="1800" b="1" spc="-5" dirty="0">
                <a:latin typeface="Arial"/>
                <a:cs typeface="Arial"/>
              </a:rPr>
              <a:t>Accelerator</a:t>
            </a:r>
            <a:r>
              <a:rPr sz="1800" b="1" spc="-7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Keys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442019" y="1200721"/>
            <a:ext cx="2381250" cy="2419350"/>
            <a:chOff x="2442019" y="1200721"/>
            <a:chExt cx="2381250" cy="2419350"/>
          </a:xfrm>
        </p:grpSpPr>
        <p:sp>
          <p:nvSpPr>
            <p:cNvPr id="4" name="object 4"/>
            <p:cNvSpPr/>
            <p:nvPr/>
          </p:nvSpPr>
          <p:spPr>
            <a:xfrm>
              <a:off x="2451354" y="1210055"/>
              <a:ext cx="2362199" cy="24003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446782" y="1205483"/>
              <a:ext cx="2371725" cy="2409825"/>
            </a:xfrm>
            <a:custGeom>
              <a:avLst/>
              <a:gdLst/>
              <a:ahLst/>
              <a:cxnLst/>
              <a:rect l="l" t="t" r="r" b="b"/>
              <a:pathLst>
                <a:path w="2371725" h="2409825">
                  <a:moveTo>
                    <a:pt x="0" y="0"/>
                  </a:moveTo>
                  <a:lnTo>
                    <a:pt x="2371344" y="0"/>
                  </a:lnTo>
                  <a:lnTo>
                    <a:pt x="2371344" y="2409444"/>
                  </a:lnTo>
                  <a:lnTo>
                    <a:pt x="0" y="240944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629221" y="4018597"/>
            <a:ext cx="2933700" cy="4629150"/>
            <a:chOff x="629221" y="4018597"/>
            <a:chExt cx="2933700" cy="4629150"/>
          </a:xfrm>
        </p:grpSpPr>
        <p:sp>
          <p:nvSpPr>
            <p:cNvPr id="7" name="object 7"/>
            <p:cNvSpPr/>
            <p:nvPr/>
          </p:nvSpPr>
          <p:spPr>
            <a:xfrm>
              <a:off x="638555" y="4027931"/>
              <a:ext cx="2914649" cy="46101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33983" y="4023359"/>
              <a:ext cx="2924175" cy="4619625"/>
            </a:xfrm>
            <a:custGeom>
              <a:avLst/>
              <a:gdLst/>
              <a:ahLst/>
              <a:cxnLst/>
              <a:rect l="l" t="t" r="r" b="b"/>
              <a:pathLst>
                <a:path w="2924175" h="4619625">
                  <a:moveTo>
                    <a:pt x="0" y="0"/>
                  </a:moveTo>
                  <a:lnTo>
                    <a:pt x="2923793" y="0"/>
                  </a:lnTo>
                  <a:lnTo>
                    <a:pt x="2923793" y="4619244"/>
                  </a:lnTo>
                  <a:lnTo>
                    <a:pt x="0" y="461924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3927919" y="4018597"/>
            <a:ext cx="3442335" cy="4009390"/>
            <a:chOff x="3927919" y="4018597"/>
            <a:chExt cx="3442335" cy="4009390"/>
          </a:xfrm>
        </p:grpSpPr>
        <p:sp>
          <p:nvSpPr>
            <p:cNvPr id="10" name="object 10"/>
            <p:cNvSpPr/>
            <p:nvPr/>
          </p:nvSpPr>
          <p:spPr>
            <a:xfrm>
              <a:off x="3937254" y="4027931"/>
              <a:ext cx="3423665" cy="399059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932682" y="4023359"/>
              <a:ext cx="3432810" cy="3999865"/>
            </a:xfrm>
            <a:custGeom>
              <a:avLst/>
              <a:gdLst/>
              <a:ahLst/>
              <a:cxnLst/>
              <a:rect l="l" t="t" r="r" b="b"/>
              <a:pathLst>
                <a:path w="3432809" h="3999865">
                  <a:moveTo>
                    <a:pt x="0" y="0"/>
                  </a:moveTo>
                  <a:lnTo>
                    <a:pt x="3432810" y="0"/>
                  </a:lnTo>
                  <a:lnTo>
                    <a:pt x="3432810" y="3999738"/>
                  </a:lnTo>
                  <a:lnTo>
                    <a:pt x="0" y="399973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Composite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12</TotalTime>
  <Words>4568</Words>
  <Application>Microsoft Office PowerPoint</Application>
  <PresentationFormat>Custom</PresentationFormat>
  <Paragraphs>1032</Paragraphs>
  <Slides>54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Composite</vt:lpstr>
      <vt:lpstr>PowerPoint Presentation</vt:lpstr>
      <vt:lpstr>Launching AutoCad</vt:lpstr>
      <vt:lpstr>Typing Commands</vt:lpstr>
      <vt:lpstr>Pointing Device (Mouse)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Useful Commands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Editing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Layers</vt:lpstr>
      <vt:lpstr>PowerPoint Presentation</vt:lpstr>
      <vt:lpstr>PowerPoint Presentation</vt:lpstr>
      <vt:lpstr>PowerPoint Presentation</vt:lpstr>
      <vt:lpstr>Colours + Line  Weights</vt:lpstr>
      <vt:lpstr>PowerPoint Presentation</vt:lpstr>
      <vt:lpstr>PowerPoint Presentation</vt:lpstr>
      <vt:lpstr>PowerPoint Presentation</vt:lpstr>
      <vt:lpstr>PowerPoint Presentation</vt:lpstr>
      <vt:lpstr>Other Useful  Functions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Sumbul S</dc:creator>
  <cp:lastModifiedBy>Sumbul S</cp:lastModifiedBy>
  <cp:revision>3</cp:revision>
  <dcterms:created xsi:type="dcterms:W3CDTF">2023-02-23T06:43:45Z</dcterms:created>
  <dcterms:modified xsi:type="dcterms:W3CDTF">2023-02-23T07:19:25Z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2011-03-11T00:00:00Z</vt:filetime>
  </property>
  <property fmtid="{D5CDD505-2E9C-101B-9397-08002B2CF9AE}" pid="3" name="Creator">
    <vt:lpwstr>Adobe Acrobat Pro 9.4.2</vt:lpwstr>
  </property>
  <property fmtid="{D5CDD505-2E9C-101B-9397-08002B2CF9AE}" pid="4" name="LastSaved">
    <vt:filetime>2023-02-23T00:00:00Z</vt:filetime>
  </property>
</Properties>
</file>